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4"/>
  </p:notesMasterIdLst>
  <p:sldIdLst>
    <p:sldId id="256" r:id="rId2"/>
    <p:sldId id="532" r:id="rId3"/>
    <p:sldId id="296" r:id="rId4"/>
    <p:sldId id="570" r:id="rId5"/>
    <p:sldId id="572" r:id="rId6"/>
    <p:sldId id="573" r:id="rId7"/>
    <p:sldId id="574" r:id="rId8"/>
    <p:sldId id="575" r:id="rId9"/>
    <p:sldId id="327" r:id="rId10"/>
    <p:sldId id="460" r:id="rId11"/>
    <p:sldId id="531" r:id="rId12"/>
    <p:sldId id="458" r:id="rId13"/>
    <p:sldId id="523" r:id="rId14"/>
    <p:sldId id="545" r:id="rId15"/>
    <p:sldId id="524" r:id="rId16"/>
    <p:sldId id="535" r:id="rId17"/>
    <p:sldId id="548" r:id="rId18"/>
    <p:sldId id="536" r:id="rId19"/>
    <p:sldId id="566" r:id="rId20"/>
    <p:sldId id="549" r:id="rId21"/>
    <p:sldId id="550" r:id="rId22"/>
    <p:sldId id="553" r:id="rId23"/>
    <p:sldId id="554" r:id="rId24"/>
    <p:sldId id="555" r:id="rId25"/>
    <p:sldId id="552" r:id="rId26"/>
    <p:sldId id="568" r:id="rId27"/>
    <p:sldId id="580" r:id="rId28"/>
    <p:sldId id="565" r:id="rId29"/>
    <p:sldId id="584" r:id="rId30"/>
    <p:sldId id="557" r:id="rId31"/>
    <p:sldId id="560" r:id="rId32"/>
    <p:sldId id="562" r:id="rId33"/>
    <p:sldId id="563" r:id="rId34"/>
    <p:sldId id="558" r:id="rId35"/>
    <p:sldId id="588" r:id="rId36"/>
    <p:sldId id="591" r:id="rId37"/>
    <p:sldId id="594" r:id="rId38"/>
    <p:sldId id="596" r:id="rId39"/>
    <p:sldId id="436" r:id="rId40"/>
    <p:sldId id="437" r:id="rId41"/>
    <p:sldId id="539" r:id="rId42"/>
    <p:sldId id="260" r:id="rId43"/>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247">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initials="M"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3B9"/>
    <a:srgbClr val="005EAE"/>
    <a:srgbClr val="3E6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804" autoAdjust="0"/>
    <p:restoredTop sz="94103" autoAdjust="0"/>
  </p:normalViewPr>
  <p:slideViewPr>
    <p:cSldViewPr snapToGrid="0" showGuides="1">
      <p:cViewPr varScale="1">
        <p:scale>
          <a:sx n="66" d="100"/>
          <a:sy n="66" d="100"/>
        </p:scale>
        <p:origin x="600" y="32"/>
      </p:cViewPr>
      <p:guideLst>
        <p:guide orient="horz" pos="4319"/>
        <p:guide pos="5247"/>
      </p:guideLst>
    </p:cSldViewPr>
  </p:slideViewPr>
  <p:notesTextViewPr>
    <p:cViewPr>
      <p:scale>
        <a:sx n="1" d="1"/>
        <a:sy n="1" d="1"/>
      </p:scale>
      <p:origin x="0" y="0"/>
    </p:cViewPr>
  </p:notesTextViewPr>
  <p:notesViewPr>
    <p:cSldViewPr snapToGrid="0" showGuides="1">
      <p:cViewPr varScale="1">
        <p:scale>
          <a:sx n="91" d="100"/>
          <a:sy n="91" d="100"/>
        </p:scale>
        <p:origin x="-3720" y="-10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87971" y="4724956"/>
            <a:ext cx="4908331"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5"/>
          </p:nvPr>
        </p:nvSpPr>
        <p:spPr>
          <a:xfrm>
            <a:off x="6022876" y="9449911"/>
            <a:ext cx="835124" cy="497364"/>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nformahealthcare.com.elib.tcd.ie/action/showPopup?citid=citart1&amp;id=b21&amp;doi=10.3109/0142159X.2015.1009425" TargetMode="External"/><Relationship Id="rId7" Type="http://schemas.openxmlformats.org/officeDocument/2006/relationships/hyperlink" Target="http://informahealthcare.com.elib.tcd.ie/action/showPopup?citid=citart1&amp;id=b19&amp;doi=10.3109/0142159X.2015.1009425"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informahealthcare.com.elib.tcd.ie/action/showPopup?citid=citart1&amp;id=b25&amp;doi=10.3109/0142159X.2015.1009425" TargetMode="External"/><Relationship Id="rId5" Type="http://schemas.openxmlformats.org/officeDocument/2006/relationships/hyperlink" Target="http://informahealthcare.com.elib.tcd.ie/action/showPopup?citid=citart1&amp;id=b14&amp;doi=10.3109/0142159X.2015.1009425" TargetMode="External"/><Relationship Id="rId4" Type="http://schemas.openxmlformats.org/officeDocument/2006/relationships/hyperlink" Target="http://informahealthcare.com.elib.tcd.ie/action/showPopup?citid=citart1&amp;id=b9&amp;doi=10.3109/0142159X.2015.100942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ature.com/articles/srep17471#ref3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89408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23</a:t>
            </a:fld>
            <a:endParaRPr lang="en-GB" dirty="0"/>
          </a:p>
        </p:txBody>
      </p:sp>
    </p:spTree>
    <p:extLst>
      <p:ext uri="{BB962C8B-B14F-4D97-AF65-F5344CB8AC3E}">
        <p14:creationId xmlns:p14="http://schemas.microsoft.com/office/powerpoint/2010/main" val="339845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0000"/>
                </a:solidFill>
              </a:rPr>
              <a:t>(Ordinal Method)</a:t>
            </a:r>
            <a:endParaRPr lang="en-GB" sz="1200" dirty="0" smtClean="0"/>
          </a:p>
          <a:p>
            <a:r>
              <a:rPr lang="en-GB" dirty="0" smtClean="0"/>
              <a:t>More generalisable and robust to imperfect data than Cronbach's</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26</a:t>
            </a:fld>
            <a:endParaRPr lang="en-GB" dirty="0"/>
          </a:p>
        </p:txBody>
      </p:sp>
    </p:spTree>
    <p:extLst>
      <p:ext uri="{BB962C8B-B14F-4D97-AF65-F5344CB8AC3E}">
        <p14:creationId xmlns:p14="http://schemas.microsoft.com/office/powerpoint/2010/main" val="3496123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35</a:t>
            </a:fld>
            <a:endParaRPr lang="en-GB" dirty="0"/>
          </a:p>
        </p:txBody>
      </p:sp>
    </p:spTree>
    <p:extLst>
      <p:ext uri="{BB962C8B-B14F-4D97-AF65-F5344CB8AC3E}">
        <p14:creationId xmlns:p14="http://schemas.microsoft.com/office/powerpoint/2010/main" val="3897152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36</a:t>
            </a:fld>
            <a:endParaRPr lang="en-GB" dirty="0"/>
          </a:p>
        </p:txBody>
      </p:sp>
    </p:spTree>
    <p:extLst>
      <p:ext uri="{BB962C8B-B14F-4D97-AF65-F5344CB8AC3E}">
        <p14:creationId xmlns:p14="http://schemas.microsoft.com/office/powerpoint/2010/main" val="3088389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37</a:t>
            </a:fld>
            <a:endParaRPr lang="en-GB" dirty="0"/>
          </a:p>
        </p:txBody>
      </p:sp>
    </p:spTree>
    <p:extLst>
      <p:ext uri="{BB962C8B-B14F-4D97-AF65-F5344CB8AC3E}">
        <p14:creationId xmlns:p14="http://schemas.microsoft.com/office/powerpoint/2010/main" val="303486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39</a:t>
            </a:fld>
            <a:endParaRPr lang="en-GB" dirty="0"/>
          </a:p>
        </p:txBody>
      </p:sp>
    </p:spTree>
    <p:extLst>
      <p:ext uri="{BB962C8B-B14F-4D97-AF65-F5344CB8AC3E}">
        <p14:creationId xmlns:p14="http://schemas.microsoft.com/office/powerpoint/2010/main" val="622939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40</a:t>
            </a:fld>
            <a:endParaRPr lang="en-GB" dirty="0"/>
          </a:p>
        </p:txBody>
      </p:sp>
    </p:spTree>
    <p:extLst>
      <p:ext uri="{BB962C8B-B14F-4D97-AF65-F5344CB8AC3E}">
        <p14:creationId xmlns:p14="http://schemas.microsoft.com/office/powerpoint/2010/main" val="60317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42</a:t>
            </a:fld>
            <a:endParaRPr lang="en-GB" dirty="0"/>
          </a:p>
        </p:txBody>
      </p:sp>
    </p:spTree>
    <p:extLst>
      <p:ext uri="{BB962C8B-B14F-4D97-AF65-F5344CB8AC3E}">
        <p14:creationId xmlns:p14="http://schemas.microsoft.com/office/powerpoint/2010/main" val="69831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GMC</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279435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Bologna Process – Freedom</a:t>
            </a:r>
            <a:r>
              <a:rPr lang="en-GB" baseline="0" dirty="0" smtClean="0"/>
              <a:t> of Movement</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6</a:t>
            </a:fld>
            <a:endParaRPr lang="en-GB" dirty="0"/>
          </a:p>
        </p:txBody>
      </p:sp>
    </p:spTree>
    <p:extLst>
      <p:ext uri="{BB962C8B-B14F-4D97-AF65-F5344CB8AC3E}">
        <p14:creationId xmlns:p14="http://schemas.microsoft.com/office/powerpoint/2010/main" val="88321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82654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IE" dirty="0" smtClean="0">
                <a:solidFill>
                  <a:srgbClr val="000000"/>
                </a:solidFill>
                <a:latin typeface="Arial" panose="020B0604020202020204" pitchFamily="34" charset="0"/>
                <a:ea typeface="Calibri" panose="020F0502020204030204" pitchFamily="34" charset="0"/>
                <a:cs typeface="Arial" panose="020B0604020202020204" pitchFamily="34" charset="0"/>
              </a:rPr>
              <a:t>The concept of test validity is to what extent an assessment actually measures what it is intended to measure and permits appropriate generalisations about student’s skills and abilities. (Norman, 1991).</a:t>
            </a:r>
            <a:endPar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endParaRPr lang="en-IE"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lang="en-IE" dirty="0" smtClean="0">
                <a:solidFill>
                  <a:srgbClr val="000000"/>
                </a:solidFill>
                <a:latin typeface="Arial" panose="020B0604020202020204" pitchFamily="34" charset="0"/>
                <a:ea typeface="Calibri" panose="020F0502020204030204" pitchFamily="34" charset="0"/>
                <a:cs typeface="Arial" panose="020B0604020202020204" pitchFamily="34" charset="0"/>
              </a:rPr>
              <a:t>The ability to differentiate between groups with known differences in ability - beginners versus intermediates versus experts.</a:t>
            </a:r>
          </a:p>
          <a:p>
            <a:pPr algn="just">
              <a:spcAft>
                <a:spcPts val="1200"/>
              </a:spcAft>
            </a:pPr>
            <a:endParaRPr lang="en-IE"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lang="en-IE" dirty="0" smtClean="0">
                <a:solidFill>
                  <a:srgbClr val="000000"/>
                </a:solidFill>
                <a:latin typeface="Arial" panose="020B0604020202020204" pitchFamily="34" charset="0"/>
                <a:ea typeface="Calibri" panose="020F0502020204030204" pitchFamily="34" charset="0"/>
                <a:cs typeface="Arial" panose="020B0604020202020204" pitchFamily="34" charset="0"/>
              </a:rPr>
              <a:t>Refers to consistency of a test over time over different cases (inter-case) and different examiners (inter-rater). Reliability is measured as a correlation with 1.0 being perfect reliability and below 0.5 as unreliable. Evaluation measurements reliabilities above 0.65 or preferably above 0.85 are recommended. (Norman, 1991)</a:t>
            </a:r>
          </a:p>
          <a:p>
            <a:pPr marL="0" marR="0" lvl="0" indent="0" algn="just" defTabSz="914400" rtl="0" eaLnBrk="1" fontAlgn="auto" latinLnBrk="0" hangingPunct="1">
              <a:lnSpc>
                <a:spcPct val="100000"/>
              </a:lnSpc>
              <a:spcBef>
                <a:spcPts val="0"/>
              </a:spcBef>
              <a:spcAft>
                <a:spcPts val="1200"/>
              </a:spcAft>
              <a:buClrTx/>
              <a:buSzTx/>
              <a:buFontTx/>
              <a:buNone/>
              <a:tabLst/>
              <a:defRPr/>
            </a:pPr>
            <a:endParaRPr lang="en-GB" dirty="0" smtClean="0">
              <a:solidFill>
                <a:srgbClr val="000000"/>
              </a:solidFill>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lang="en-GB" dirty="0" smtClean="0">
                <a:solidFill>
                  <a:srgbClr val="000000"/>
                </a:solidFill>
                <a:ea typeface="Calibri" panose="020F0502020204030204" pitchFamily="34" charset="0"/>
                <a:cs typeface="Times New Roman" panose="02020603050405020304" pitchFamily="18" charset="0"/>
              </a:rPr>
              <a:t>Sensitivity, also called the true positive rate, measures the proportion of positives that are correctly identified as such (e.g. the percentage of sick people who are correctly identified as having the condition). </a:t>
            </a:r>
          </a:p>
          <a:p>
            <a:pPr marL="0" marR="0" lvl="0" indent="0" algn="just" defTabSz="914400" rtl="0" eaLnBrk="1" fontAlgn="auto" latinLnBrk="0" hangingPunct="1">
              <a:lnSpc>
                <a:spcPct val="100000"/>
              </a:lnSpc>
              <a:spcBef>
                <a:spcPts val="0"/>
              </a:spcBef>
              <a:spcAft>
                <a:spcPts val="1200"/>
              </a:spcAft>
              <a:buClrTx/>
              <a:buSzTx/>
              <a:buFontTx/>
              <a:buNone/>
              <a:tabLst/>
              <a:defRPr/>
            </a:pPr>
            <a:endParaRPr lang="en-GB" dirty="0" smtClean="0">
              <a:solidFill>
                <a:srgbClr val="000000"/>
              </a:solidFill>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lang="en-GB" dirty="0" smtClean="0">
                <a:solidFill>
                  <a:srgbClr val="000000"/>
                </a:solidFill>
                <a:ea typeface="Calibri" panose="020F0502020204030204" pitchFamily="34" charset="0"/>
                <a:cs typeface="Times New Roman" panose="02020603050405020304" pitchFamily="18" charset="0"/>
              </a:rPr>
              <a:t>Specificity, also called the true negative rate, measures the proportion of negatives that are correctly identified as such (e.g. the percentage of healthy people who are correctly identified as not having the condition).</a:t>
            </a:r>
            <a:endParaRPr lang="en-GB" dirty="0" smtClean="0">
              <a:solidFill>
                <a:srgbClr val="000000"/>
              </a:solidFill>
              <a:effectLs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endParaRPr lang="en-GB" dirty="0" smtClean="0">
              <a:solidFill>
                <a:srgbClr val="000000"/>
              </a:solidFill>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9DD4D23-C98A-435E-AE88-9061F8349B02}" type="slidenum">
              <a:rPr lang="en-GB" smtClean="0"/>
              <a:pPr/>
              <a:t>9</a:t>
            </a:fld>
            <a:endParaRPr lang="en-GB" dirty="0"/>
          </a:p>
        </p:txBody>
      </p:sp>
    </p:spTree>
    <p:extLst>
      <p:ext uri="{BB962C8B-B14F-4D97-AF65-F5344CB8AC3E}">
        <p14:creationId xmlns:p14="http://schemas.microsoft.com/office/powerpoint/2010/main" val="244529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200000"/>
              </a:lnSpc>
              <a:spcAft>
                <a:spcPts val="2400"/>
              </a:spcAft>
              <a:buFont typeface="Symbol" panose="05050102010706020507" pitchFamily="18" charset="2"/>
              <a:buChar char=""/>
              <a:tabLst>
                <a:tab pos="457200" algn="l"/>
                <a:tab pos="966470" algn="l"/>
              </a:tabLst>
            </a:pPr>
            <a:r>
              <a:rPr lang="en-IE" b="0" dirty="0" smtClean="0">
                <a:solidFill>
                  <a:srgbClr val="000000"/>
                </a:solidFill>
                <a:ea typeface="Times New Roman" panose="02020603050405020304" pitchFamily="18" charset="0"/>
                <a:cs typeface="Times New Roman" panose="02020603050405020304" pitchFamily="18" charset="0"/>
              </a:rPr>
              <a:t>Requirement to provide comprehensive feedback</a:t>
            </a:r>
            <a:endParaRPr lang="en-GB" b="0" dirty="0" smtClean="0">
              <a:solidFill>
                <a:srgbClr val="000000"/>
              </a:solidFill>
              <a:ea typeface="Calibri" panose="020F0502020204030204" pitchFamily="34" charset="0"/>
              <a:cs typeface="Times New Roman" panose="02020603050405020304" pitchFamily="18" charset="0"/>
            </a:endParaRPr>
          </a:p>
          <a:p>
            <a:pPr marL="342900" lvl="0" indent="-342900" algn="just">
              <a:lnSpc>
                <a:spcPct val="200000"/>
              </a:lnSpc>
              <a:spcAft>
                <a:spcPts val="2400"/>
              </a:spcAft>
              <a:buFont typeface="Symbol" panose="05050102010706020507" pitchFamily="18" charset="2"/>
              <a:buChar char=""/>
              <a:tabLst>
                <a:tab pos="457200" algn="l"/>
                <a:tab pos="966470" algn="l"/>
              </a:tabLst>
            </a:pPr>
            <a:r>
              <a:rPr lang="en-IE" b="0" dirty="0" smtClean="0">
                <a:solidFill>
                  <a:srgbClr val="000000"/>
                </a:solidFill>
                <a:ea typeface="Times New Roman" panose="02020603050405020304" pitchFamily="18" charset="0"/>
                <a:cs typeface="Times New Roman" panose="02020603050405020304" pitchFamily="18" charset="0"/>
              </a:rPr>
              <a:t>Results should be a quality indicator and guide curriculum reform</a:t>
            </a:r>
            <a:endParaRPr lang="en-GB" b="0" dirty="0" smtClean="0">
              <a:solidFill>
                <a:srgbClr val="000000"/>
              </a:solidFill>
              <a:ea typeface="Calibri" panose="020F0502020204030204" pitchFamily="34" charset="0"/>
              <a:cs typeface="Times New Roman" panose="02020603050405020304" pitchFamily="18" charset="0"/>
            </a:endParaRPr>
          </a:p>
          <a:p>
            <a:pPr marL="342900" lvl="0" indent="-342900" algn="just">
              <a:lnSpc>
                <a:spcPct val="200000"/>
              </a:lnSpc>
              <a:spcAft>
                <a:spcPts val="2400"/>
              </a:spcAft>
              <a:buFont typeface="Symbol" panose="05050102010706020507" pitchFamily="18" charset="2"/>
              <a:buChar char=""/>
              <a:tabLst>
                <a:tab pos="457200" algn="l"/>
                <a:tab pos="966470" algn="l"/>
              </a:tabLst>
            </a:pPr>
            <a:r>
              <a:rPr lang="en-IE" b="0" dirty="0" smtClean="0">
                <a:solidFill>
                  <a:srgbClr val="000000"/>
                </a:solidFill>
                <a:ea typeface="Times New Roman" panose="02020603050405020304" pitchFamily="18" charset="0"/>
                <a:cs typeface="Times New Roman" panose="02020603050405020304" pitchFamily="18" charset="0"/>
              </a:rPr>
              <a:t>Results should reflect potential clinical behaviours </a:t>
            </a:r>
            <a:endParaRPr lang="en-GB" b="0" dirty="0" smtClean="0">
              <a:solidFill>
                <a:srgbClr val="000000"/>
              </a:solidFill>
              <a:ea typeface="Calibri" panose="020F0502020204030204" pitchFamily="34" charset="0"/>
              <a:cs typeface="Times New Roman" panose="02020603050405020304" pitchFamily="18" charset="0"/>
            </a:endParaRPr>
          </a:p>
          <a:p>
            <a:pPr marL="342900" lvl="0" indent="-342900" algn="just">
              <a:lnSpc>
                <a:spcPct val="200000"/>
              </a:lnSpc>
              <a:spcAft>
                <a:spcPts val="2400"/>
              </a:spcAft>
              <a:buFont typeface="Symbol" panose="05050102010706020507" pitchFamily="18" charset="2"/>
              <a:buChar char=""/>
              <a:tabLst>
                <a:tab pos="457200" algn="l"/>
                <a:tab pos="966470" algn="l"/>
              </a:tabLst>
            </a:pPr>
            <a:r>
              <a:rPr lang="en-IE" b="0" dirty="0" smtClean="0">
                <a:solidFill>
                  <a:srgbClr val="000000"/>
                </a:solidFill>
                <a:ea typeface="Times New Roman" panose="02020603050405020304" pitchFamily="18" charset="0"/>
                <a:cs typeface="Times New Roman" panose="02020603050405020304" pitchFamily="18" charset="0"/>
              </a:rPr>
              <a:t>Identification of students achieving below expected levels </a:t>
            </a:r>
            <a:endParaRPr lang="en-GB" b="0" dirty="0" smtClean="0">
              <a:solidFill>
                <a:srgbClr val="000000"/>
              </a:solidFill>
              <a:ea typeface="Calibri" panose="020F0502020204030204" pitchFamily="34" charset="0"/>
              <a:cs typeface="Times New Roman" panose="02020603050405020304" pitchFamily="18" charset="0"/>
            </a:endParaRPr>
          </a:p>
          <a:p>
            <a:pPr marL="342900" lvl="0" indent="-342900" algn="just">
              <a:lnSpc>
                <a:spcPct val="200000"/>
              </a:lnSpc>
              <a:spcAft>
                <a:spcPts val="2400"/>
              </a:spcAft>
              <a:buFont typeface="Symbol" panose="05050102010706020507" pitchFamily="18" charset="2"/>
              <a:buChar char=""/>
              <a:tabLst>
                <a:tab pos="457200" algn="l"/>
                <a:tab pos="966470" algn="l"/>
              </a:tabLst>
            </a:pPr>
            <a:r>
              <a:rPr lang="en-IE" b="0" dirty="0" smtClean="0">
                <a:solidFill>
                  <a:srgbClr val="000000"/>
                </a:solidFill>
                <a:ea typeface="Times New Roman" panose="02020603050405020304" pitchFamily="18" charset="0"/>
                <a:cs typeface="Times New Roman" panose="02020603050405020304" pitchFamily="18" charset="0"/>
              </a:rPr>
              <a:t>Assessments should be consistent, standardised and defendable</a:t>
            </a:r>
            <a:endParaRPr lang="en-GB" b="0" dirty="0">
              <a:solidFill>
                <a:srgbClr val="000000"/>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9DD4D23-C98A-435E-AE88-9061F8349B02}" type="slidenum">
              <a:rPr lang="en-GB" smtClean="0"/>
              <a:pPr/>
              <a:t>10</a:t>
            </a:fld>
            <a:endParaRPr lang="en-GB" dirty="0"/>
          </a:p>
        </p:txBody>
      </p:sp>
    </p:spTree>
    <p:extLst>
      <p:ext uri="{BB962C8B-B14F-4D97-AF65-F5344CB8AC3E}">
        <p14:creationId xmlns:p14="http://schemas.microsoft.com/office/powerpoint/2010/main" val="181834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Arial" panose="020B0604020202020204" pitchFamily="34" charset="0"/>
              </a:rPr>
              <a:t>Complex area of assessor decision making in performance testing (Sadler, </a:t>
            </a:r>
            <a:r>
              <a:rPr lang="en-IE" sz="1200" u="none" strike="noStrike" kern="1200" dirty="0" smtClean="0">
                <a:solidFill>
                  <a:schemeClr val="tx1"/>
                </a:solidFill>
                <a:effectLst/>
                <a:latin typeface="+mn-lt"/>
                <a:ea typeface="+mn-ea"/>
                <a:cs typeface="Arial" panose="020B0604020202020204" pitchFamily="34" charset="0"/>
                <a:hlinkClick r:id="rId3"/>
              </a:rPr>
              <a:t>2009</a:t>
            </a:r>
            <a:r>
              <a:rPr lang="en-IE" sz="1200" kern="1200" dirty="0" smtClean="0">
                <a:solidFill>
                  <a:schemeClr val="tx1"/>
                </a:solidFill>
                <a:effectLst/>
                <a:latin typeface="+mn-lt"/>
                <a:ea typeface="+mn-ea"/>
                <a:cs typeface="Arial" panose="020B0604020202020204" pitchFamily="34" charset="0"/>
              </a:rPr>
              <a:t>; Govaerts, </a:t>
            </a:r>
            <a:r>
              <a:rPr lang="en-IE" sz="1200" u="none" strike="noStrike" kern="1200" dirty="0" smtClean="0">
                <a:solidFill>
                  <a:schemeClr val="tx1"/>
                </a:solidFill>
                <a:effectLst/>
                <a:latin typeface="+mn-lt"/>
                <a:ea typeface="+mn-ea"/>
                <a:cs typeface="Arial" panose="020B0604020202020204" pitchFamily="34" charset="0"/>
                <a:hlinkClick r:id="rId4"/>
              </a:rPr>
              <a:t>2011</a:t>
            </a:r>
            <a:r>
              <a:rPr lang="en-IE" sz="1200" kern="1200" dirty="0" smtClean="0">
                <a:solidFill>
                  <a:schemeClr val="tx1"/>
                </a:solidFill>
                <a:effectLst/>
                <a:latin typeface="+mn-lt"/>
                <a:ea typeface="+mn-ea"/>
                <a:cs typeface="Arial" panose="020B0604020202020204" pitchFamily="34" charset="0"/>
              </a:rPr>
              <a:t>; Kogan et al, </a:t>
            </a:r>
            <a:r>
              <a:rPr lang="en-IE" sz="1200" u="none" strike="noStrike" kern="1200" dirty="0" smtClean="0">
                <a:solidFill>
                  <a:schemeClr val="tx1"/>
                </a:solidFill>
                <a:effectLst/>
                <a:latin typeface="+mn-lt"/>
                <a:ea typeface="+mn-ea"/>
                <a:cs typeface="Arial" panose="020B0604020202020204" pitchFamily="34" charset="0"/>
                <a:hlinkClick r:id="rId5"/>
              </a:rPr>
              <a:t>2011</a:t>
            </a:r>
            <a:r>
              <a:rPr lang="en-IE" sz="1200" kern="1200" dirty="0" smtClean="0">
                <a:solidFill>
                  <a:schemeClr val="tx1"/>
                </a:solidFill>
                <a:effectLst/>
                <a:latin typeface="+mn-lt"/>
                <a:ea typeface="+mn-ea"/>
                <a:cs typeface="Arial" panose="020B0604020202020204" pitchFamily="34" charset="0"/>
              </a:rPr>
              <a:t>; Yorke, </a:t>
            </a:r>
            <a:r>
              <a:rPr lang="en-IE" sz="1200" u="none" strike="noStrike" kern="1200" dirty="0" smtClean="0">
                <a:solidFill>
                  <a:schemeClr val="tx1"/>
                </a:solidFill>
                <a:effectLst/>
                <a:latin typeface="+mn-lt"/>
                <a:ea typeface="+mn-ea"/>
                <a:cs typeface="Arial" panose="020B0604020202020204" pitchFamily="34" charset="0"/>
                <a:hlinkClick r:id="rId6"/>
              </a:rPr>
              <a:t>2011</a:t>
            </a:r>
            <a:r>
              <a:rPr lang="en-IE" sz="1200" kern="1200" dirty="0" smtClean="0">
                <a:solidFill>
                  <a:schemeClr val="tx1"/>
                </a:solidFill>
                <a:effectLst/>
                <a:latin typeface="+mn-lt"/>
                <a:ea typeface="+mn-ea"/>
                <a:cs typeface="Arial" panose="020B0604020202020204" pitchFamily="34" charset="0"/>
              </a:rPr>
              <a:t>). The literature reveals that the factors affecting assessor decision-making can be </a:t>
            </a:r>
          </a:p>
          <a:p>
            <a:r>
              <a:rPr lang="en-IE" sz="1200" kern="1200" dirty="0" smtClean="0">
                <a:solidFill>
                  <a:schemeClr val="tx1"/>
                </a:solidFill>
                <a:effectLst/>
                <a:latin typeface="+mn-lt"/>
                <a:ea typeface="+mn-ea"/>
                <a:cs typeface="Arial" panose="020B0604020202020204" pitchFamily="34" charset="0"/>
              </a:rPr>
              <a:t>highly individualised, </a:t>
            </a:r>
          </a:p>
          <a:p>
            <a:r>
              <a:rPr lang="en-IE" sz="1200" kern="1200" dirty="0" smtClean="0">
                <a:solidFill>
                  <a:schemeClr val="tx1"/>
                </a:solidFill>
                <a:effectLst/>
                <a:latin typeface="+mn-lt"/>
                <a:ea typeface="+mn-ea"/>
                <a:cs typeface="Arial" panose="020B0604020202020204" pitchFamily="34" charset="0"/>
              </a:rPr>
              <a:t>contextualised </a:t>
            </a:r>
          </a:p>
          <a:p>
            <a:r>
              <a:rPr lang="en-IE" sz="1200" kern="1200" dirty="0" smtClean="0">
                <a:solidFill>
                  <a:schemeClr val="tx1"/>
                </a:solidFill>
                <a:effectLst/>
                <a:latin typeface="+mn-lt"/>
                <a:ea typeface="+mn-ea"/>
                <a:cs typeface="Arial" panose="020B0604020202020204" pitchFamily="34" charset="0"/>
              </a:rPr>
              <a:t>influenced by characteristics such as assessor experience and seniority (Pell &amp; Roberts, </a:t>
            </a:r>
            <a:r>
              <a:rPr lang="en-IE" sz="1200" u="none" strike="noStrike" kern="1200" dirty="0" smtClean="0">
                <a:solidFill>
                  <a:schemeClr val="tx1"/>
                </a:solidFill>
                <a:effectLst/>
                <a:latin typeface="+mn-lt"/>
                <a:ea typeface="+mn-ea"/>
                <a:cs typeface="Arial" panose="020B0604020202020204" pitchFamily="34" charset="0"/>
                <a:hlinkClick r:id="rId7"/>
              </a:rPr>
              <a:t>2006</a:t>
            </a:r>
            <a:r>
              <a:rPr lang="en-IE" sz="1200" kern="1200" dirty="0" smtClean="0">
                <a:solidFill>
                  <a:schemeClr val="tx1"/>
                </a:solidFill>
                <a:effectLst/>
                <a:latin typeface="+mn-lt"/>
                <a:ea typeface="+mn-ea"/>
                <a:cs typeface="Arial" panose="020B0604020202020204" pitchFamily="34" charset="0"/>
              </a:rPr>
              <a:t>; Kogan et al, </a:t>
            </a:r>
            <a:r>
              <a:rPr lang="en-IE" sz="1200" u="none" strike="noStrike" kern="1200" dirty="0" smtClean="0">
                <a:solidFill>
                  <a:schemeClr val="tx1"/>
                </a:solidFill>
                <a:effectLst/>
                <a:latin typeface="+mn-lt"/>
                <a:ea typeface="+mn-ea"/>
                <a:cs typeface="Arial" panose="020B0604020202020204" pitchFamily="34" charset="0"/>
                <a:hlinkClick r:id="rId5"/>
              </a:rPr>
              <a:t>2011</a:t>
            </a:r>
            <a:r>
              <a:rPr lang="en-IE" sz="1200" kern="1200" dirty="0" smtClean="0">
                <a:solidFill>
                  <a:schemeClr val="tx1"/>
                </a:solidFill>
                <a:effectLst/>
                <a:latin typeface="+mn-lt"/>
                <a:ea typeface="+mn-ea"/>
                <a:cs typeface="Arial" panose="020B0604020202020204" pitchFamily="34" charset="0"/>
              </a:rPr>
              <a:t>). </a:t>
            </a:r>
            <a:endParaRPr lang="en-GB" sz="1200" kern="1200" dirty="0" smtClean="0">
              <a:solidFill>
                <a:schemeClr val="tx1"/>
              </a:solidFill>
              <a:effectLst/>
              <a:latin typeface="+mn-lt"/>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12</a:t>
            </a:fld>
            <a:endParaRPr lang="en-GB" dirty="0"/>
          </a:p>
        </p:txBody>
      </p:sp>
    </p:spTree>
    <p:extLst>
      <p:ext uri="{BB962C8B-B14F-4D97-AF65-F5344CB8AC3E}">
        <p14:creationId xmlns:p14="http://schemas.microsoft.com/office/powerpoint/2010/main" val="38357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Arial" panose="020B0604020202020204" pitchFamily="34" charset="0"/>
              </a:rPr>
              <a:t>Brain activity was estimated by means of functional Near Infrared Spectroscopy (fNIRS). fNIRS is a non-invasive technique for optical estimation of cortical activity. fNIRS measurements were taken over the prefrontal cortex since this region is involved in cognitive processing</a:t>
            </a:r>
            <a:r>
              <a:rPr lang="en-GB" sz="1200" b="0" i="0" u="none" strike="noStrike" kern="1200" baseline="30000" dirty="0" smtClean="0">
                <a:solidFill>
                  <a:schemeClr val="tx1"/>
                </a:solidFill>
                <a:effectLst/>
                <a:latin typeface="+mn-lt"/>
                <a:ea typeface="+mn-ea"/>
                <a:cs typeface="Arial" panose="020B0604020202020204" pitchFamily="34" charset="0"/>
                <a:hlinkClick r:id="rId3" tooltip="Sammer, G. et al. Relationship between regional hemodynamic activity and simultaneously recorded EEG-theta associated with mental arithmetic-induced workload. Hum. Brain Mapp. 28, 793–803 (2007)."/>
              </a:rPr>
              <a:t>34</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14</a:t>
            </a:fld>
            <a:endParaRPr lang="en-GB" dirty="0"/>
          </a:p>
        </p:txBody>
      </p:sp>
    </p:spTree>
    <p:extLst>
      <p:ext uri="{BB962C8B-B14F-4D97-AF65-F5344CB8AC3E}">
        <p14:creationId xmlns:p14="http://schemas.microsoft.com/office/powerpoint/2010/main" val="1201118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21</a:t>
            </a:fld>
            <a:endParaRPr lang="en-GB" dirty="0"/>
          </a:p>
        </p:txBody>
      </p:sp>
    </p:spTree>
    <p:extLst>
      <p:ext uri="{BB962C8B-B14F-4D97-AF65-F5344CB8AC3E}">
        <p14:creationId xmlns:p14="http://schemas.microsoft.com/office/powerpoint/2010/main" val="4161852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30132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828674" y="3819975"/>
            <a:ext cx="7500939" cy="554850"/>
          </a:xfrm>
        </p:spPr>
        <p:txBody>
          <a:bodyPr/>
          <a:lstStyle>
            <a:lvl1pPr algn="l">
              <a:defRPr>
                <a:solidFill>
                  <a:schemeClr val="accent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828675" y="4394175"/>
            <a:ext cx="7500938" cy="361800"/>
          </a:xfrm>
        </p:spPr>
        <p:txBody>
          <a:bodyPr/>
          <a:lstStyle>
            <a:lvl1pPr marL="0" indent="0" algn="l">
              <a:buNone/>
              <a:defRPr sz="14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87723"/>
            <a:ext cx="4636800" cy="1239265"/>
          </a:xfrm>
          <a:prstGeom prst="rect">
            <a:avLst/>
          </a:prstGeom>
        </p:spPr>
      </p:pic>
      <p:sp>
        <p:nvSpPr>
          <p:cNvPr id="11" name="Text Placeholder 10"/>
          <p:cNvSpPr>
            <a:spLocks noGrp="1"/>
          </p:cNvSpPr>
          <p:nvPr>
            <p:ph type="body" sz="quarter" idx="10"/>
          </p:nvPr>
        </p:nvSpPr>
        <p:spPr>
          <a:xfrm>
            <a:off x="828675" y="5386500"/>
            <a:ext cx="4679325" cy="979374"/>
          </a:xfrm>
        </p:spPr>
        <p:txBody>
          <a:bodyPr/>
          <a:lstStyle>
            <a:lvl1pPr>
              <a:spcBef>
                <a:spcPts val="0"/>
              </a:spcBef>
              <a:defRPr sz="1400">
                <a:solidFill>
                  <a:srgbClr val="005EAE"/>
                </a:solidFill>
              </a:defRPr>
            </a:lvl1pPr>
            <a:lvl2pPr marL="0" indent="0">
              <a:spcBef>
                <a:spcPts val="0"/>
              </a:spcBef>
              <a:buNone/>
              <a:defRPr sz="1400">
                <a:solidFill>
                  <a:schemeClr val="accent2"/>
                </a:solidFill>
              </a:defRPr>
            </a:lvl2pPr>
            <a:lvl3pPr marL="0" indent="0">
              <a:spcBef>
                <a:spcPts val="567"/>
              </a:spcBef>
              <a:buNone/>
              <a:defRPr sz="1400">
                <a:solidFill>
                  <a:schemeClr val="accent2"/>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5" name="Rectangle 14"/>
          <p:cNvSpPr/>
          <p:nvPr userDrawn="1"/>
        </p:nvSpPr>
        <p:spPr>
          <a:xfrm>
            <a:off x="0" y="6498000"/>
            <a:ext cx="9144000" cy="36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dirty="0"/>
          </a:p>
        </p:txBody>
      </p:sp>
    </p:spTree>
    <p:extLst>
      <p:ext uri="{BB962C8B-B14F-4D97-AF65-F5344CB8AC3E}">
        <p14:creationId xmlns:p14="http://schemas.microsoft.com/office/powerpoint/2010/main"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Text Placeholder 3"/>
          <p:cNvSpPr>
            <a:spLocks noGrp="1"/>
          </p:cNvSpPr>
          <p:nvPr>
            <p:ph type="body" sz="quarter" idx="10"/>
          </p:nvPr>
        </p:nvSpPr>
        <p:spPr>
          <a:xfrm>
            <a:off x="828675" y="1881075"/>
            <a:ext cx="7500938" cy="4040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5"/>
          <p:cNvSpPr>
            <a:spLocks noGrp="1"/>
          </p:cNvSpPr>
          <p:nvPr>
            <p:ph type="body" sz="quarter" idx="11"/>
          </p:nvPr>
        </p:nvSpPr>
        <p:spPr>
          <a:xfrm>
            <a:off x="828675" y="914400"/>
            <a:ext cx="7500938" cy="276225"/>
          </a:xfrm>
        </p:spPr>
        <p:txBody>
          <a:bodyPr/>
          <a:lstStyle>
            <a:lvl1pPr>
              <a:defRPr sz="1400" b="0">
                <a:solidFill>
                  <a:srgbClr val="005EAE"/>
                </a:solidFill>
              </a:defRPr>
            </a:lvl1pPr>
          </a:lstStyle>
          <a:p>
            <a:pPr lvl="0"/>
            <a:r>
              <a:rPr lang="en-US" smtClean="0"/>
              <a:t>Click to edit Master text styles</a:t>
            </a:r>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939200" y="1943100"/>
            <a:ext cx="4204800" cy="4343400"/>
          </a:xfrm>
          <a:solidFill>
            <a:schemeClr val="accent4"/>
          </a:solidFill>
        </p:spPr>
        <p:txBody>
          <a:bodyPr tIns="0" anchor="ctr" anchorCtr="0"/>
          <a:lstStyle>
            <a:lvl1pPr algn="ctr">
              <a:defRPr sz="1600" b="0">
                <a:solidFill>
                  <a:schemeClr val="accent3"/>
                </a:solidFill>
              </a:defRPr>
            </a:lvl1pPr>
          </a:lstStyle>
          <a:p>
            <a:r>
              <a:rPr lang="en-GB" dirty="0" smtClean="0"/>
              <a:t>IMAGE</a:t>
            </a:r>
            <a:endParaRPr lang="en-GB" dirty="0"/>
          </a:p>
        </p:txBody>
      </p:sp>
      <p:sp>
        <p:nvSpPr>
          <p:cNvPr id="2" name="Title 1"/>
          <p:cNvSpPr>
            <a:spLocks noGrp="1"/>
          </p:cNvSpPr>
          <p:nvPr>
            <p:ph type="title"/>
          </p:nvPr>
        </p:nvSpPr>
        <p:spPr/>
        <p:txBody>
          <a:bodyPr/>
          <a:lstStyle>
            <a:lvl1pPr>
              <a:defRPr>
                <a:solidFill>
                  <a:srgbClr val="005EAE"/>
                </a:solidFill>
              </a:defRPr>
            </a:lvl1pPr>
          </a:lstStyle>
          <a:p>
            <a:r>
              <a:rPr lang="en-US" smtClean="0"/>
              <a:t>Click to edit Master title style</a:t>
            </a:r>
            <a:endParaRPr lang="en-GB" dirty="0"/>
          </a:p>
        </p:txBody>
      </p:sp>
      <p:sp>
        <p:nvSpPr>
          <p:cNvPr id="4" name="Text Placeholder 3"/>
          <p:cNvSpPr>
            <a:spLocks noGrp="1"/>
          </p:cNvSpPr>
          <p:nvPr>
            <p:ph type="body" sz="quarter" idx="10"/>
          </p:nvPr>
        </p:nvSpPr>
        <p:spPr>
          <a:xfrm>
            <a:off x="828675" y="1905000"/>
            <a:ext cx="3819525" cy="3987688"/>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en-US" smtClean="0"/>
              <a:t>Click to edit Master text styles</a:t>
            </a:r>
          </a:p>
          <a:p>
            <a:pPr lvl="1"/>
            <a:r>
              <a:rPr lang="en-US" smtClean="0"/>
              <a:t>Second level</a:t>
            </a:r>
          </a:p>
        </p:txBody>
      </p:sp>
      <p:sp>
        <p:nvSpPr>
          <p:cNvPr id="6" name="Text Placeholder 5"/>
          <p:cNvSpPr>
            <a:spLocks noGrp="1"/>
          </p:cNvSpPr>
          <p:nvPr>
            <p:ph type="body" sz="quarter" idx="11"/>
          </p:nvPr>
        </p:nvSpPr>
        <p:spPr>
          <a:xfrm>
            <a:off x="828675" y="914400"/>
            <a:ext cx="7500938" cy="276225"/>
          </a:xfrm>
        </p:spPr>
        <p:txBody>
          <a:bodyPr/>
          <a:lstStyle>
            <a:lvl1pPr>
              <a:defRPr sz="1400" b="0">
                <a:solidFill>
                  <a:srgbClr val="005EAE"/>
                </a:solidFill>
              </a:defRPr>
            </a:lvl1pPr>
          </a:lstStyle>
          <a:p>
            <a:pPr lvl="0"/>
            <a:r>
              <a:rPr lang="en-US" smtClean="0"/>
              <a:t>Click to edit Master text styles</a:t>
            </a:r>
          </a:p>
        </p:txBody>
      </p:sp>
      <p:sp>
        <p:nvSpPr>
          <p:cNvPr id="8" name="Rectangle 7"/>
          <p:cNvSpPr/>
          <p:nvPr userDrawn="1"/>
        </p:nvSpPr>
        <p:spPr>
          <a:xfrm>
            <a:off x="0" y="6498000"/>
            <a:ext cx="9144000" cy="36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dirty="0" smtClean="0"/>
              <a:t>Trinity College Dublin, </a:t>
            </a:r>
            <a:r>
              <a:rPr lang="en-GB" sz="1000" dirty="0" smtClean="0"/>
              <a:t>The University of Dublin</a:t>
            </a:r>
            <a:endParaRPr lang="en-GB" sz="1000" dirty="0"/>
          </a:p>
        </p:txBody>
      </p:sp>
    </p:spTree>
    <p:extLst>
      <p:ext uri="{BB962C8B-B14F-4D97-AF65-F5344CB8AC3E}">
        <p14:creationId xmlns:p14="http://schemas.microsoft.com/office/powerpoint/2010/main" val="128236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435835"/>
            <a:ext cx="9144000" cy="4850665"/>
          </a:xfrm>
          <a:solidFill>
            <a:schemeClr val="accent4"/>
          </a:solidFill>
        </p:spPr>
        <p:txBody>
          <a:bodyPr tIns="0" anchor="ctr" anchorCtr="0"/>
          <a:lstStyle>
            <a:lvl1pPr algn="ctr">
              <a:defRPr sz="1600" b="0">
                <a:solidFill>
                  <a:schemeClr val="accent3"/>
                </a:solidFill>
              </a:defRPr>
            </a:lvl1pPr>
          </a:lstStyle>
          <a:p>
            <a:r>
              <a:rPr lang="en-GB" dirty="0" smtClean="0"/>
              <a:t>IMAGE</a:t>
            </a:r>
            <a:endParaRPr lang="en-GB" dirty="0"/>
          </a:p>
        </p:txBody>
      </p:sp>
      <p:sp>
        <p:nvSpPr>
          <p:cNvPr id="2" name="Title 1"/>
          <p:cNvSpPr>
            <a:spLocks noGrp="1"/>
          </p:cNvSpPr>
          <p:nvPr>
            <p:ph type="title"/>
          </p:nvPr>
        </p:nvSpPr>
        <p:spPr/>
        <p:txBody>
          <a:bodyPr/>
          <a:lstStyle>
            <a:lvl1pPr>
              <a:defRPr>
                <a:solidFill>
                  <a:srgbClr val="005EAE"/>
                </a:solidFill>
              </a:defRPr>
            </a:lvl1pPr>
          </a:lstStyle>
          <a:p>
            <a:r>
              <a:rPr lang="en-US" smtClean="0"/>
              <a:t>Click to edit Master title style</a:t>
            </a:r>
            <a:endParaRPr lang="en-GB" dirty="0"/>
          </a:p>
        </p:txBody>
      </p:sp>
      <p:sp>
        <p:nvSpPr>
          <p:cNvPr id="6" name="Text Placeholder 5"/>
          <p:cNvSpPr>
            <a:spLocks noGrp="1"/>
          </p:cNvSpPr>
          <p:nvPr>
            <p:ph type="body" sz="quarter" idx="11"/>
          </p:nvPr>
        </p:nvSpPr>
        <p:spPr>
          <a:xfrm>
            <a:off x="828675" y="914400"/>
            <a:ext cx="7500938" cy="276225"/>
          </a:xfrm>
        </p:spPr>
        <p:txBody>
          <a:bodyPr/>
          <a:lstStyle>
            <a:lvl1pPr>
              <a:defRPr sz="1400" b="0">
                <a:solidFill>
                  <a:srgbClr val="005EAE"/>
                </a:solidFill>
              </a:defRPr>
            </a:lvl1pPr>
          </a:lstStyle>
          <a:p>
            <a:pPr lvl="0"/>
            <a:r>
              <a:rPr lang="en-US" smtClean="0"/>
              <a:t>Click to edit Master text styles</a:t>
            </a:r>
          </a:p>
        </p:txBody>
      </p:sp>
      <p:sp>
        <p:nvSpPr>
          <p:cNvPr id="8" name="Rectangle 7"/>
          <p:cNvSpPr/>
          <p:nvPr userDrawn="1"/>
        </p:nvSpPr>
        <p:spPr>
          <a:xfrm>
            <a:off x="0" y="6498000"/>
            <a:ext cx="9144000" cy="36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dirty="0" smtClean="0"/>
              <a:t>Trinity College Dublin, </a:t>
            </a:r>
            <a:r>
              <a:rPr lang="en-GB" sz="1000" dirty="0" smtClean="0"/>
              <a:t>The University of Dublin</a:t>
            </a:r>
            <a:endParaRPr lang="en-GB" sz="1000" dirty="0"/>
          </a:p>
        </p:txBody>
      </p:sp>
    </p:spTree>
    <p:extLst>
      <p:ext uri="{BB962C8B-B14F-4D97-AF65-F5344CB8AC3E}">
        <p14:creationId xmlns:p14="http://schemas.microsoft.com/office/powerpoint/2010/main" val="313861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Title 1"/>
          <p:cNvSpPr>
            <a:spLocks noGrp="1"/>
          </p:cNvSpPr>
          <p:nvPr>
            <p:ph type="ctrTitle"/>
          </p:nvPr>
        </p:nvSpPr>
        <p:spPr>
          <a:xfrm>
            <a:off x="828674" y="3715200"/>
            <a:ext cx="7500939" cy="554850"/>
          </a:xfrm>
        </p:spPr>
        <p:txBody>
          <a:bodyPr/>
          <a:lstStyle>
            <a:lvl1pPr algn="l">
              <a:defRPr sz="4200">
                <a:solidFill>
                  <a:srgbClr val="005EAE"/>
                </a:solidFill>
              </a:defRPr>
            </a:lvl1pPr>
          </a:lstStyle>
          <a:p>
            <a:r>
              <a:rPr lang="en-US" smtClean="0"/>
              <a:t>Click to edit Master title style</a:t>
            </a:r>
            <a:endParaRPr lang="en-GB" dirty="0"/>
          </a:p>
        </p:txBody>
      </p:sp>
      <p:sp>
        <p:nvSpPr>
          <p:cNvPr id="7" name="Rectangle 6"/>
          <p:cNvSpPr/>
          <p:nvPr userDrawn="1"/>
        </p:nvSpPr>
        <p:spPr>
          <a:xfrm>
            <a:off x="0" y="0"/>
            <a:ext cx="9144000" cy="30132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87723"/>
            <a:ext cx="4636800" cy="1239265"/>
          </a:xfrm>
          <a:prstGeom prst="rect">
            <a:avLst/>
          </a:prstGeom>
        </p:spPr>
      </p:pic>
      <p:sp>
        <p:nvSpPr>
          <p:cNvPr id="9" name="Rectangle 8"/>
          <p:cNvSpPr/>
          <p:nvPr userDrawn="1"/>
        </p:nvSpPr>
        <p:spPr>
          <a:xfrm>
            <a:off x="0" y="6498000"/>
            <a:ext cx="9144000" cy="36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dirty="0"/>
          </a:p>
        </p:txBody>
      </p:sp>
    </p:spTree>
    <p:extLst>
      <p:ext uri="{BB962C8B-B14F-4D97-AF65-F5344CB8AC3E}">
        <p14:creationId xmlns:p14="http://schemas.microsoft.com/office/powerpoint/2010/main" val="54778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AE"/>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Text Placeholder 3"/>
          <p:cNvSpPr>
            <a:spLocks noGrp="1"/>
          </p:cNvSpPr>
          <p:nvPr>
            <p:ph type="body" sz="quarter" idx="10"/>
          </p:nvPr>
        </p:nvSpPr>
        <p:spPr>
          <a:xfrm>
            <a:off x="828676" y="1881075"/>
            <a:ext cx="7527924" cy="3643425"/>
          </a:xfrm>
        </p:spPr>
        <p:txBody>
          <a:bodyPr/>
          <a:lstStyle>
            <a:lvl1pPr marL="0" indent="0" rtl="0">
              <a:spcBef>
                <a:spcPts val="900"/>
              </a:spcBef>
              <a:buClr>
                <a:schemeClr val="tx2"/>
              </a:buClr>
              <a:buSzPts val="2000"/>
              <a:buFont typeface="Arial"/>
              <a:buNone/>
              <a:defRPr sz="2000" b="1"/>
            </a:lvl1pPr>
            <a:lvl2pPr marL="625475" indent="-233363" rtl="0">
              <a:buSzPts val="2000"/>
              <a:buFont typeface="Minion Pro"/>
              <a:buChar char="‒"/>
              <a:defRPr sz="2000"/>
            </a:lvl2pPr>
            <a:lvl3pPr marL="912813" indent="-222250" rtl="0">
              <a:buSzPts val="2000"/>
              <a:buFont typeface="Arial"/>
              <a:buChar char="»"/>
              <a:defRPr sz="2000"/>
            </a:lvl3pPr>
            <a:lvl4pPr marL="1128713" indent="-190500">
              <a:defRPr sz="2000"/>
            </a:lvl4pPr>
            <a:lvl5pPr marL="1439863" indent="-185738">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p:nvPr userDrawn="1"/>
        </p:nvSpPr>
        <p:spPr>
          <a:xfrm>
            <a:off x="0" y="5819775"/>
            <a:ext cx="9144000" cy="1036637"/>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046348"/>
            <a:ext cx="2060224" cy="550631"/>
          </a:xfrm>
          <a:prstGeom prst="rect">
            <a:avLst/>
          </a:prstGeom>
        </p:spPr>
      </p:pic>
      <p:sp>
        <p:nvSpPr>
          <p:cNvPr id="9" name="Text Placeholder 5"/>
          <p:cNvSpPr>
            <a:spLocks noGrp="1"/>
          </p:cNvSpPr>
          <p:nvPr>
            <p:ph type="body" sz="quarter" idx="11"/>
          </p:nvPr>
        </p:nvSpPr>
        <p:spPr>
          <a:xfrm>
            <a:off x="828675" y="914400"/>
            <a:ext cx="7500938" cy="276225"/>
          </a:xfrm>
        </p:spPr>
        <p:txBody>
          <a:bodyPr/>
          <a:lstStyle>
            <a:lvl1pPr>
              <a:defRPr sz="1400" b="0">
                <a:solidFill>
                  <a:srgbClr val="005EAE"/>
                </a:solidFill>
              </a:defRPr>
            </a:lvl1pPr>
          </a:lstStyle>
          <a:p>
            <a:pPr lvl="0"/>
            <a:r>
              <a:rPr lang="en-US" smtClean="0"/>
              <a:t>Click to edit Master text styles</a:t>
            </a:r>
          </a:p>
        </p:txBody>
      </p:sp>
    </p:spTree>
    <p:extLst>
      <p:ext uri="{BB962C8B-B14F-4D97-AF65-F5344CB8AC3E}">
        <p14:creationId xmlns:p14="http://schemas.microsoft.com/office/powerpoint/2010/main" val="278676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6005A1F-1364-4A7A-91E6-546766647E6C}" type="datetimeFigureOut">
              <a:rPr lang="en-GB" smtClean="0"/>
              <a:t>22/06/2017</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BF27AC8-126A-4770-A138-7D4202D649A5}" type="slidenum">
              <a:rPr lang="en-GB" smtClean="0"/>
              <a:t>‹#›</a:t>
            </a:fld>
            <a:endParaRPr lang="en-GB"/>
          </a:p>
        </p:txBody>
      </p:sp>
    </p:spTree>
    <p:extLst>
      <p:ext uri="{BB962C8B-B14F-4D97-AF65-F5344CB8AC3E}">
        <p14:creationId xmlns:p14="http://schemas.microsoft.com/office/powerpoint/2010/main" val="259898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4" y="360000"/>
            <a:ext cx="7500939" cy="561600"/>
          </a:xfrm>
          <a:prstGeom prst="rect">
            <a:avLst/>
          </a:prstGeom>
        </p:spPr>
        <p:txBody>
          <a:bodyPr vert="horz" lIns="0" tIns="0" rIns="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28675" y="1871551"/>
            <a:ext cx="7500938" cy="40968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Rectangle 10"/>
          <p:cNvSpPr/>
          <p:nvPr/>
        </p:nvSpPr>
        <p:spPr>
          <a:xfrm>
            <a:off x="0" y="6498000"/>
            <a:ext cx="9144000" cy="36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dirty="0" smtClean="0"/>
              <a:t>Trinity College Dublin, </a:t>
            </a:r>
            <a:r>
              <a:rPr lang="en-GB" sz="1000" dirty="0" smtClean="0"/>
              <a:t>The University of Dublin</a:t>
            </a:r>
            <a:endParaRPr lang="en-GB" sz="1000" dirty="0"/>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54" r:id="rId6"/>
    <p:sldLayoutId id="2147483661" r:id="rId7"/>
    <p:sldLayoutId id="2147483663" r:id="rId8"/>
  </p:sldLayoutIdLst>
  <p:txStyles>
    <p:titleStyle>
      <a:lvl1pPr algn="l" defTabSz="914400" rtl="0" eaLnBrk="1" latinLnBrk="0" hangingPunct="1">
        <a:spcBef>
          <a:spcPct val="0"/>
        </a:spcBef>
        <a:buNone/>
        <a:defRPr sz="3600" b="0" kern="1200">
          <a:solidFill>
            <a:srgbClr val="0E73B9"/>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cid:7EE1CC49-F47A-4161-85C9-B864AD4DB6B1" TargetMode="Externa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ncbi.nlm.nih.gov/pubmed/26577951"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07266"/>
            <a:ext cx="9000067" cy="3750733"/>
          </a:xfrm>
        </p:spPr>
        <p:txBody>
          <a:bodyPr/>
          <a:lstStyle/>
          <a:p>
            <a:pPr algn="ctr"/>
            <a:r>
              <a:rPr lang="en-GB" dirty="0" smtClean="0"/>
              <a:t> </a:t>
            </a:r>
            <a:endParaRPr lang="en-GB" b="1" dirty="0"/>
          </a:p>
        </p:txBody>
      </p:sp>
      <p:sp>
        <p:nvSpPr>
          <p:cNvPr id="3" name="TextBox 2"/>
          <p:cNvSpPr txBox="1"/>
          <p:nvPr/>
        </p:nvSpPr>
        <p:spPr>
          <a:xfrm>
            <a:off x="78658" y="3009207"/>
            <a:ext cx="9065342" cy="5416868"/>
          </a:xfrm>
          <a:prstGeom prst="rect">
            <a:avLst/>
          </a:prstGeom>
          <a:noFill/>
        </p:spPr>
        <p:txBody>
          <a:bodyPr wrap="square" rtlCol="0">
            <a:spAutoFit/>
          </a:bodyPr>
          <a:lstStyle/>
          <a:p>
            <a:pPr algn="ctr"/>
            <a:r>
              <a:rPr lang="en-IE" sz="2800" b="1" dirty="0" smtClean="0">
                <a:solidFill>
                  <a:srgbClr val="0070C0"/>
                </a:solidFill>
              </a:rPr>
              <a:t>TECHNOLOGY ENHANCED REMOTE ASSESSMENT</a:t>
            </a:r>
          </a:p>
          <a:p>
            <a:pPr algn="ctr"/>
            <a:endParaRPr lang="en-US" dirty="0" smtClean="0"/>
          </a:p>
          <a:p>
            <a:pPr algn="ctr"/>
            <a:r>
              <a:rPr lang="en-US" sz="2400" b="1" dirty="0" smtClean="0">
                <a:solidFill>
                  <a:srgbClr val="0070C0"/>
                </a:solidFill>
              </a:rPr>
              <a:t>Deans Award for Innovation 2016</a:t>
            </a:r>
          </a:p>
          <a:p>
            <a:pPr algn="ctr"/>
            <a:endParaRPr lang="en-GB" sz="2400" b="1" dirty="0">
              <a:solidFill>
                <a:srgbClr val="0070C0"/>
              </a:solidFill>
            </a:endParaRPr>
          </a:p>
          <a:p>
            <a:pPr algn="ctr"/>
            <a:r>
              <a:rPr lang="en-IE" b="1" dirty="0" smtClean="0"/>
              <a:t>Marie </a:t>
            </a:r>
            <a:r>
              <a:rPr lang="en-IE" b="1" dirty="0"/>
              <a:t>Morris, </a:t>
            </a:r>
            <a:r>
              <a:rPr lang="en-IE" b="1" dirty="0" smtClean="0"/>
              <a:t>Ph.D. MSc</a:t>
            </a:r>
            <a:r>
              <a:rPr lang="en-IE" b="1" dirty="0"/>
              <a:t>. BSc. (HONS), </a:t>
            </a:r>
            <a:r>
              <a:rPr lang="en-IE" b="1" dirty="0" smtClean="0"/>
              <a:t>DPSN - Teaching, RNT, RGN</a:t>
            </a:r>
            <a:endParaRPr lang="en-GB" dirty="0"/>
          </a:p>
          <a:p>
            <a:r>
              <a:rPr lang="en-IE" b="1" dirty="0"/>
              <a:t> </a:t>
            </a:r>
            <a:endParaRPr lang="en-GB" dirty="0"/>
          </a:p>
          <a:p>
            <a:pPr algn="ctr"/>
            <a:r>
              <a:rPr lang="en-IE" b="1" dirty="0"/>
              <a:t/>
            </a:r>
            <a:br>
              <a:rPr lang="en-IE" b="1" dirty="0"/>
            </a:br>
            <a:r>
              <a:rPr lang="en-GB" dirty="0"/>
              <a:t/>
            </a:r>
            <a:br>
              <a:rPr lang="en-GB" dirty="0"/>
            </a:br>
            <a:r>
              <a:rPr lang="en-IE" b="1" dirty="0"/>
              <a:t> </a:t>
            </a:r>
            <a:endParaRPr lang="en-GB" dirty="0"/>
          </a:p>
          <a:p>
            <a:r>
              <a:rPr lang="en-IE" b="1" dirty="0"/>
              <a:t/>
            </a:r>
            <a:br>
              <a:rPr lang="en-IE" b="1" dirty="0"/>
            </a:br>
            <a:endParaRPr lang="en-IE" b="1" dirty="0" smtClean="0"/>
          </a:p>
          <a:p>
            <a:pPr algn="ctr"/>
            <a:endParaRPr lang="en-IE" b="1" dirty="0"/>
          </a:p>
          <a:p>
            <a:pPr algn="ctr"/>
            <a:endParaRPr lang="en-IE" b="1" dirty="0" smtClean="0"/>
          </a:p>
          <a:p>
            <a:pPr algn="ctr"/>
            <a:endParaRPr lang="en-IE" b="1" dirty="0"/>
          </a:p>
          <a:p>
            <a:pPr algn="ctr"/>
            <a:endParaRPr lang="en-IE" b="1" dirty="0" smtClean="0"/>
          </a:p>
          <a:p>
            <a:pPr algn="ctr"/>
            <a:endParaRPr lang="en-IE" b="1" dirty="0"/>
          </a:p>
          <a:p>
            <a:pPr algn="ctr"/>
            <a:endParaRPr lang="en-IE" b="1" dirty="0" smtClean="0"/>
          </a:p>
          <a:p>
            <a:pPr algn="ctr"/>
            <a:endParaRPr lang="en-GB" dirty="0"/>
          </a:p>
        </p:txBody>
      </p:sp>
      <p:pic>
        <p:nvPicPr>
          <p:cNvPr id="4" name="Picture 5"/>
          <p:cNvPicPr>
            <a:picLocks noChangeAspect="1" noChangeArrowheads="1"/>
          </p:cNvPicPr>
          <p:nvPr/>
        </p:nvPicPr>
        <p:blipFill>
          <a:blip r:embed="rId3" cstate="print"/>
          <a:srcRect/>
          <a:stretch>
            <a:fillRect/>
          </a:stretch>
        </p:blipFill>
        <p:spPr bwMode="auto">
          <a:xfrm>
            <a:off x="7043326" y="4817806"/>
            <a:ext cx="1948274" cy="1630876"/>
          </a:xfrm>
          <a:prstGeom prst="rect">
            <a:avLst/>
          </a:prstGeom>
          <a:noFill/>
          <a:ln w="9525">
            <a:noFill/>
            <a:miter lim="800000"/>
            <a:headEnd/>
            <a:tailEnd/>
          </a:ln>
          <a:effectLst/>
        </p:spPr>
      </p:pic>
      <p:pic>
        <p:nvPicPr>
          <p:cNvPr id="6" name="Picture 4" descr="TCD front pic"/>
          <p:cNvPicPr>
            <a:picLocks noChangeAspect="1" noChangeArrowheads="1"/>
          </p:cNvPicPr>
          <p:nvPr/>
        </p:nvPicPr>
        <p:blipFill>
          <a:blip r:embed="rId4" cstate="print"/>
          <a:srcRect/>
          <a:stretch>
            <a:fillRect/>
          </a:stretch>
        </p:blipFill>
        <p:spPr bwMode="auto">
          <a:xfrm>
            <a:off x="152400" y="4817806"/>
            <a:ext cx="1859975" cy="1622681"/>
          </a:xfrm>
          <a:prstGeom prst="rect">
            <a:avLst/>
          </a:prstGeom>
          <a:noFill/>
        </p:spPr>
      </p:pic>
    </p:spTree>
    <p:extLst>
      <p:ext uri="{BB962C8B-B14F-4D97-AF65-F5344CB8AC3E}">
        <p14:creationId xmlns:p14="http://schemas.microsoft.com/office/powerpoint/2010/main" val="1772792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 Challenges - Curriculum</a:t>
            </a:r>
            <a:endParaRPr lang="en-GB" b="1" dirty="0"/>
          </a:p>
        </p:txBody>
      </p:sp>
      <p:pic>
        <p:nvPicPr>
          <p:cNvPr id="3" name="Picture 2" descr="https://iversity.org/blog/wp-content/uploads/2013/07/big-lecture.png"/>
          <p:cNvPicPr/>
          <p:nvPr/>
        </p:nvPicPr>
        <p:blipFill>
          <a:blip r:embed="rId3">
            <a:extLst>
              <a:ext uri="{28A0092B-C50C-407E-A947-70E740481C1C}">
                <a14:useLocalDpi xmlns:a14="http://schemas.microsoft.com/office/drawing/2010/main" val="0"/>
              </a:ext>
            </a:extLst>
          </a:blip>
          <a:srcRect/>
          <a:stretch>
            <a:fillRect/>
          </a:stretch>
        </p:blipFill>
        <p:spPr bwMode="auto">
          <a:xfrm>
            <a:off x="266734" y="1068404"/>
            <a:ext cx="4088956" cy="4297181"/>
          </a:xfrm>
          <a:prstGeom prst="rect">
            <a:avLst/>
          </a:prstGeom>
          <a:noFill/>
          <a:ln>
            <a:noFill/>
          </a:ln>
        </p:spPr>
      </p:pic>
      <p:pic>
        <p:nvPicPr>
          <p:cNvPr id="4" name="Picture 3" descr="http://www.theportlandhospital.com/uploads/data/files/pioneering%20surger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0323" y="1068404"/>
            <a:ext cx="3944375" cy="4339337"/>
          </a:xfrm>
          <a:prstGeom prst="rect">
            <a:avLst/>
          </a:prstGeom>
          <a:noFill/>
          <a:ln>
            <a:noFill/>
          </a:ln>
        </p:spPr>
      </p:pic>
      <p:sp>
        <p:nvSpPr>
          <p:cNvPr id="7" name="TextBox 6"/>
          <p:cNvSpPr txBox="1"/>
          <p:nvPr/>
        </p:nvSpPr>
        <p:spPr>
          <a:xfrm rot="10800000" flipV="1">
            <a:off x="266733" y="5283607"/>
            <a:ext cx="4088957" cy="1015663"/>
          </a:xfrm>
          <a:prstGeom prst="rect">
            <a:avLst/>
          </a:prstGeom>
          <a:noFill/>
        </p:spPr>
        <p:txBody>
          <a:bodyPr wrap="square" rtlCol="0">
            <a:spAutoFit/>
          </a:bodyPr>
          <a:lstStyle/>
          <a:p>
            <a:pPr algn="ctr"/>
            <a:endParaRPr lang="en-GB" sz="2000" b="1" dirty="0" smtClean="0"/>
          </a:p>
          <a:p>
            <a:pPr algn="ctr"/>
            <a:r>
              <a:rPr lang="en-GB" sz="2000" b="1" dirty="0" smtClean="0"/>
              <a:t>Increasing class sizes</a:t>
            </a:r>
          </a:p>
          <a:p>
            <a:pPr algn="ctr"/>
            <a:r>
              <a:rPr lang="en-GB" sz="2000" b="1" dirty="0" smtClean="0"/>
              <a:t>Fottrell Report 2006</a:t>
            </a:r>
            <a:endParaRPr lang="en-GB" sz="2000" b="1" dirty="0"/>
          </a:p>
        </p:txBody>
      </p:sp>
      <p:sp>
        <p:nvSpPr>
          <p:cNvPr id="9" name="TextBox 8"/>
          <p:cNvSpPr txBox="1"/>
          <p:nvPr/>
        </p:nvSpPr>
        <p:spPr>
          <a:xfrm>
            <a:off x="4966549" y="5509405"/>
            <a:ext cx="3811692" cy="923330"/>
          </a:xfrm>
          <a:prstGeom prst="rect">
            <a:avLst/>
          </a:prstGeom>
          <a:noFill/>
        </p:spPr>
        <p:txBody>
          <a:bodyPr wrap="square" rtlCol="0">
            <a:spAutoFit/>
          </a:bodyPr>
          <a:lstStyle/>
          <a:p>
            <a:pPr algn="ctr"/>
            <a:r>
              <a:rPr lang="en-GB" b="1" dirty="0" smtClean="0"/>
              <a:t>Reducing number of available experts</a:t>
            </a:r>
            <a:r>
              <a:rPr lang="en-IE" dirty="0"/>
              <a:t> </a:t>
            </a:r>
            <a:r>
              <a:rPr lang="en-IE" b="1" dirty="0"/>
              <a:t>Reduced working hours EWTD (2003/88/EC) </a:t>
            </a:r>
            <a:endParaRPr lang="en-GB" b="1" dirty="0"/>
          </a:p>
        </p:txBody>
      </p:sp>
    </p:spTree>
    <p:extLst>
      <p:ext uri="{BB962C8B-B14F-4D97-AF65-F5344CB8AC3E}">
        <p14:creationId xmlns:p14="http://schemas.microsoft.com/office/powerpoint/2010/main" val="1337253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7085" y="314632"/>
            <a:ext cx="8121444" cy="646331"/>
          </a:xfrm>
          <a:prstGeom prst="rect">
            <a:avLst/>
          </a:prstGeom>
          <a:noFill/>
        </p:spPr>
        <p:txBody>
          <a:bodyPr wrap="square" rtlCol="0">
            <a:spAutoFit/>
          </a:bodyPr>
          <a:lstStyle/>
          <a:p>
            <a:r>
              <a:rPr lang="en-GB" sz="3600" b="1" dirty="0">
                <a:solidFill>
                  <a:srgbClr val="0070C0"/>
                </a:solidFill>
                <a:latin typeface="+mj-lt"/>
              </a:rPr>
              <a:t>Assessment Challenges </a:t>
            </a:r>
            <a:r>
              <a:rPr lang="en-GB" sz="3600" b="1" dirty="0" smtClean="0">
                <a:solidFill>
                  <a:srgbClr val="0070C0"/>
                </a:solidFill>
                <a:latin typeface="+mj-lt"/>
              </a:rPr>
              <a:t>- </a:t>
            </a:r>
            <a:r>
              <a:rPr lang="en-GB" sz="3600" b="1" dirty="0">
                <a:solidFill>
                  <a:srgbClr val="0070C0"/>
                </a:solidFill>
                <a:latin typeface="+mj-lt"/>
              </a:rPr>
              <a:t>Curriculum</a:t>
            </a:r>
            <a:endParaRPr lang="en-IE" sz="3600" dirty="0">
              <a:solidFill>
                <a:srgbClr val="0070C0"/>
              </a:solidFill>
              <a:latin typeface="+mj-lt"/>
            </a:endParaRPr>
          </a:p>
        </p:txBody>
      </p:sp>
      <p:pic>
        <p:nvPicPr>
          <p:cNvPr id="4" name="Picture 3" descr="http://img.medscape.com/news/2014/am_140603_patient_ventilator_hospital_800x600.jpg"/>
          <p:cNvPicPr/>
          <p:nvPr/>
        </p:nvPicPr>
        <p:blipFill>
          <a:blip r:embed="rId2">
            <a:extLst>
              <a:ext uri="{28A0092B-C50C-407E-A947-70E740481C1C}">
                <a14:useLocalDpi xmlns:a14="http://schemas.microsoft.com/office/drawing/2010/main" val="0"/>
              </a:ext>
            </a:extLst>
          </a:blip>
          <a:srcRect/>
          <a:stretch>
            <a:fillRect/>
          </a:stretch>
        </p:blipFill>
        <p:spPr bwMode="auto">
          <a:xfrm>
            <a:off x="344129" y="960963"/>
            <a:ext cx="4188541" cy="4554934"/>
          </a:xfrm>
          <a:prstGeom prst="rect">
            <a:avLst/>
          </a:prstGeom>
          <a:noFill/>
          <a:ln>
            <a:noFill/>
          </a:ln>
        </p:spPr>
      </p:pic>
      <p:pic>
        <p:nvPicPr>
          <p:cNvPr id="5" name="Picture 4" descr="https://thumbs.dreamstime.com/x/lots-euro-money-12456184.jpg"/>
          <p:cNvPicPr/>
          <p:nvPr/>
        </p:nvPicPr>
        <p:blipFill>
          <a:blip r:embed="rId3">
            <a:extLst>
              <a:ext uri="{28A0092B-C50C-407E-A947-70E740481C1C}">
                <a14:useLocalDpi xmlns:a14="http://schemas.microsoft.com/office/drawing/2010/main" val="0"/>
              </a:ext>
            </a:extLst>
          </a:blip>
          <a:srcRect/>
          <a:stretch>
            <a:fillRect/>
          </a:stretch>
        </p:blipFill>
        <p:spPr bwMode="auto">
          <a:xfrm>
            <a:off x="4739148" y="960963"/>
            <a:ext cx="3966372" cy="4554933"/>
          </a:xfrm>
          <a:prstGeom prst="rect">
            <a:avLst/>
          </a:prstGeom>
          <a:noFill/>
          <a:ln>
            <a:noFill/>
          </a:ln>
        </p:spPr>
      </p:pic>
      <p:sp>
        <p:nvSpPr>
          <p:cNvPr id="6" name="Rectangle 5"/>
          <p:cNvSpPr/>
          <p:nvPr/>
        </p:nvSpPr>
        <p:spPr>
          <a:xfrm rot="10800000" flipV="1">
            <a:off x="344127" y="5706357"/>
            <a:ext cx="4188543" cy="369332"/>
          </a:xfrm>
          <a:prstGeom prst="rect">
            <a:avLst/>
          </a:prstGeom>
        </p:spPr>
        <p:txBody>
          <a:bodyPr wrap="square">
            <a:spAutoFit/>
          </a:bodyPr>
          <a:lstStyle/>
          <a:p>
            <a:pPr algn="ctr"/>
            <a:r>
              <a:rPr lang="en-GB" b="1" dirty="0"/>
              <a:t>Limited availability of “Real“ patients</a:t>
            </a:r>
          </a:p>
        </p:txBody>
      </p:sp>
      <p:sp>
        <p:nvSpPr>
          <p:cNvPr id="7" name="TextBox 6"/>
          <p:cNvSpPr txBox="1"/>
          <p:nvPr/>
        </p:nvSpPr>
        <p:spPr>
          <a:xfrm>
            <a:off x="4621161" y="5757482"/>
            <a:ext cx="4257368" cy="369332"/>
          </a:xfrm>
          <a:prstGeom prst="rect">
            <a:avLst/>
          </a:prstGeom>
          <a:noFill/>
        </p:spPr>
        <p:txBody>
          <a:bodyPr wrap="square" rtlCol="0">
            <a:spAutoFit/>
          </a:bodyPr>
          <a:lstStyle/>
          <a:p>
            <a:pPr algn="ctr"/>
            <a:r>
              <a:rPr lang="en-GB" b="1" dirty="0"/>
              <a:t>Costs – Stimulated </a:t>
            </a:r>
            <a:r>
              <a:rPr lang="en-GB" b="1" dirty="0" smtClean="0"/>
              <a:t>Patients, Venues, Staff</a:t>
            </a:r>
            <a:endParaRPr lang="en-GB" b="1" dirty="0"/>
          </a:p>
        </p:txBody>
      </p:sp>
    </p:spTree>
    <p:extLst>
      <p:ext uri="{BB962C8B-B14F-4D97-AF65-F5344CB8AC3E}">
        <p14:creationId xmlns:p14="http://schemas.microsoft.com/office/powerpoint/2010/main" val="1796590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Assessment Challenges – Assessors </a:t>
            </a:r>
            <a:endParaRPr lang="en-GB" b="1" dirty="0"/>
          </a:p>
        </p:txBody>
      </p:sp>
      <p:pic>
        <p:nvPicPr>
          <p:cNvPr id="3" name="Picture 2" descr="http://birdproofblog.com/wp-content/uploads/2011/04/Hawk_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499" y="1012724"/>
            <a:ext cx="2790313" cy="2279116"/>
          </a:xfrm>
          <a:prstGeom prst="rect">
            <a:avLst/>
          </a:prstGeom>
          <a:noFill/>
          <a:ln>
            <a:noFill/>
          </a:ln>
        </p:spPr>
      </p:pic>
      <p:pic>
        <p:nvPicPr>
          <p:cNvPr id="4" name="Picture 3" descr="http://4.bp.blogspot.com/-2zwNWOMnTEs/TyqtYhQBw2I/AAAAAAAAFDQ/vl_u5gSJG-Y/s1600/white-dov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12724"/>
            <a:ext cx="2572518" cy="2448231"/>
          </a:xfrm>
          <a:prstGeom prst="rect">
            <a:avLst/>
          </a:prstGeom>
          <a:noFill/>
          <a:ln>
            <a:noFill/>
          </a:ln>
        </p:spPr>
      </p:pic>
      <p:pic>
        <p:nvPicPr>
          <p:cNvPr id="5" name="Picture 4" descr="http://2.bp.blogspot.com/-3GNg2LQQPaA/URg8fP23mzI/AAAAAAAAAsw/qxdVw4unT_A/s1600/no-fence-sitting_full.jpg"/>
          <p:cNvPicPr/>
          <p:nvPr/>
        </p:nvPicPr>
        <p:blipFill>
          <a:blip r:embed="rId5">
            <a:extLst>
              <a:ext uri="{28A0092B-C50C-407E-A947-70E740481C1C}">
                <a14:useLocalDpi xmlns:a14="http://schemas.microsoft.com/office/drawing/2010/main" val="0"/>
              </a:ext>
            </a:extLst>
          </a:blip>
          <a:srcRect/>
          <a:stretch>
            <a:fillRect/>
          </a:stretch>
        </p:blipFill>
        <p:spPr bwMode="auto">
          <a:xfrm>
            <a:off x="3392129" y="1012724"/>
            <a:ext cx="2920181" cy="4740630"/>
          </a:xfrm>
          <a:prstGeom prst="rect">
            <a:avLst/>
          </a:prstGeom>
          <a:noFill/>
          <a:ln>
            <a:noFill/>
          </a:ln>
        </p:spPr>
      </p:pic>
      <p:pic>
        <p:nvPicPr>
          <p:cNvPr id="6" name="Picture 5" descr="http://www.sconews.co.uk/wp-content/uploads/2013/11/7-GLOWING-HALO.jpg"/>
          <p:cNvPicPr/>
          <p:nvPr/>
        </p:nvPicPr>
        <p:blipFill>
          <a:blip r:embed="rId6">
            <a:extLst>
              <a:ext uri="{28A0092B-C50C-407E-A947-70E740481C1C}">
                <a14:useLocalDpi xmlns:a14="http://schemas.microsoft.com/office/drawing/2010/main" val="0"/>
              </a:ext>
            </a:extLst>
          </a:blip>
          <a:srcRect/>
          <a:stretch>
            <a:fillRect/>
          </a:stretch>
        </p:blipFill>
        <p:spPr bwMode="auto">
          <a:xfrm>
            <a:off x="6443665" y="3843820"/>
            <a:ext cx="2572516" cy="1909534"/>
          </a:xfrm>
          <a:prstGeom prst="rect">
            <a:avLst/>
          </a:prstGeom>
          <a:noFill/>
          <a:ln>
            <a:noFill/>
          </a:ln>
        </p:spPr>
      </p:pic>
      <p:pic>
        <p:nvPicPr>
          <p:cNvPr id="7" name="Picture 6" descr="http://www.pansdevilhorns.com/cart/sc_images/products/669_extra_image_2.jpg"/>
          <p:cNvPicPr/>
          <p:nvPr/>
        </p:nvPicPr>
        <p:blipFill>
          <a:blip r:embed="rId7">
            <a:extLst>
              <a:ext uri="{28A0092B-C50C-407E-A947-70E740481C1C}">
                <a14:useLocalDpi xmlns:a14="http://schemas.microsoft.com/office/drawing/2010/main" val="0"/>
              </a:ext>
            </a:extLst>
          </a:blip>
          <a:srcRect/>
          <a:stretch>
            <a:fillRect/>
          </a:stretch>
        </p:blipFill>
        <p:spPr bwMode="auto">
          <a:xfrm>
            <a:off x="444498" y="3843820"/>
            <a:ext cx="2790313" cy="1909534"/>
          </a:xfrm>
          <a:prstGeom prst="rect">
            <a:avLst/>
          </a:prstGeom>
          <a:noFill/>
          <a:ln>
            <a:noFill/>
          </a:ln>
        </p:spPr>
      </p:pic>
      <p:sp>
        <p:nvSpPr>
          <p:cNvPr id="8" name="TextBox 7"/>
          <p:cNvSpPr txBox="1"/>
          <p:nvPr/>
        </p:nvSpPr>
        <p:spPr>
          <a:xfrm>
            <a:off x="444500" y="3364992"/>
            <a:ext cx="2270123" cy="400110"/>
          </a:xfrm>
          <a:prstGeom prst="rect">
            <a:avLst/>
          </a:prstGeom>
          <a:noFill/>
        </p:spPr>
        <p:txBody>
          <a:bodyPr wrap="square" rtlCol="0">
            <a:spAutoFit/>
          </a:bodyPr>
          <a:lstStyle/>
          <a:p>
            <a:pPr algn="ctr"/>
            <a:r>
              <a:rPr lang="en-GB" sz="2000" b="1" dirty="0" smtClean="0"/>
              <a:t>Hawk</a:t>
            </a:r>
            <a:endParaRPr lang="en-GB" sz="2000" b="1" dirty="0"/>
          </a:p>
        </p:txBody>
      </p:sp>
      <p:sp>
        <p:nvSpPr>
          <p:cNvPr id="10" name="TextBox 9"/>
          <p:cNvSpPr txBox="1"/>
          <p:nvPr/>
        </p:nvSpPr>
        <p:spPr>
          <a:xfrm rot="10800000" flipV="1">
            <a:off x="816076" y="5855500"/>
            <a:ext cx="1898547" cy="369332"/>
          </a:xfrm>
          <a:prstGeom prst="rect">
            <a:avLst/>
          </a:prstGeom>
          <a:noFill/>
        </p:spPr>
        <p:txBody>
          <a:bodyPr wrap="square" rtlCol="0">
            <a:spAutoFit/>
          </a:bodyPr>
          <a:lstStyle/>
          <a:p>
            <a:pPr algn="ctr"/>
            <a:r>
              <a:rPr lang="en-GB" b="1" dirty="0" smtClean="0"/>
              <a:t>Horns Effect</a:t>
            </a:r>
            <a:endParaRPr lang="en-GB" b="1" dirty="0"/>
          </a:p>
        </p:txBody>
      </p:sp>
      <p:sp>
        <p:nvSpPr>
          <p:cNvPr id="11" name="TextBox 10"/>
          <p:cNvSpPr txBox="1"/>
          <p:nvPr/>
        </p:nvSpPr>
        <p:spPr>
          <a:xfrm rot="10800000" flipV="1">
            <a:off x="3608438" y="5840111"/>
            <a:ext cx="2517057" cy="400110"/>
          </a:xfrm>
          <a:prstGeom prst="rect">
            <a:avLst/>
          </a:prstGeom>
          <a:noFill/>
        </p:spPr>
        <p:txBody>
          <a:bodyPr wrap="square" rtlCol="0">
            <a:spAutoFit/>
          </a:bodyPr>
          <a:lstStyle/>
          <a:p>
            <a:pPr algn="ctr"/>
            <a:r>
              <a:rPr lang="en-GB" b="1" dirty="0" smtClean="0"/>
              <a:t>    </a:t>
            </a:r>
            <a:r>
              <a:rPr lang="en-GB" sz="2000" b="1" dirty="0" smtClean="0"/>
              <a:t>Central Tendency</a:t>
            </a:r>
            <a:endParaRPr lang="en-GB" sz="2000" b="1" dirty="0"/>
          </a:p>
        </p:txBody>
      </p:sp>
      <p:sp>
        <p:nvSpPr>
          <p:cNvPr id="12" name="TextBox 11"/>
          <p:cNvSpPr txBox="1"/>
          <p:nvPr/>
        </p:nvSpPr>
        <p:spPr>
          <a:xfrm>
            <a:off x="6443663" y="3583168"/>
            <a:ext cx="2572518" cy="400110"/>
          </a:xfrm>
          <a:prstGeom prst="rect">
            <a:avLst/>
          </a:prstGeom>
          <a:noFill/>
        </p:spPr>
        <p:txBody>
          <a:bodyPr wrap="square" rtlCol="0">
            <a:spAutoFit/>
          </a:bodyPr>
          <a:lstStyle/>
          <a:p>
            <a:pPr algn="ctr"/>
            <a:r>
              <a:rPr lang="en-GB" sz="2000" b="1" dirty="0" smtClean="0"/>
              <a:t>Dove</a:t>
            </a:r>
            <a:endParaRPr lang="en-GB" sz="2000" b="1" dirty="0"/>
          </a:p>
        </p:txBody>
      </p:sp>
      <p:sp>
        <p:nvSpPr>
          <p:cNvPr id="13" name="TextBox 12"/>
          <p:cNvSpPr txBox="1"/>
          <p:nvPr/>
        </p:nvSpPr>
        <p:spPr>
          <a:xfrm>
            <a:off x="6443665" y="5753354"/>
            <a:ext cx="2484024" cy="400110"/>
          </a:xfrm>
          <a:prstGeom prst="rect">
            <a:avLst/>
          </a:prstGeom>
          <a:noFill/>
        </p:spPr>
        <p:txBody>
          <a:bodyPr wrap="square" rtlCol="0">
            <a:spAutoFit/>
          </a:bodyPr>
          <a:lstStyle/>
          <a:p>
            <a:pPr algn="ctr"/>
            <a:r>
              <a:rPr lang="en-GB" sz="2000" b="1" dirty="0" smtClean="0"/>
              <a:t>Halo</a:t>
            </a:r>
            <a:r>
              <a:rPr lang="en-GB" sz="2000" dirty="0" smtClean="0"/>
              <a:t> </a:t>
            </a:r>
            <a:r>
              <a:rPr lang="en-GB" sz="2000" b="1" dirty="0" smtClean="0"/>
              <a:t>Effect</a:t>
            </a:r>
            <a:endParaRPr lang="en-GB" sz="2000" b="1" dirty="0"/>
          </a:p>
        </p:txBody>
      </p:sp>
    </p:spTree>
    <p:extLst>
      <p:ext uri="{BB962C8B-B14F-4D97-AF65-F5344CB8AC3E}">
        <p14:creationId xmlns:p14="http://schemas.microsoft.com/office/powerpoint/2010/main" val="1410990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Assessment – Students Perspective</a:t>
            </a:r>
            <a:endParaRPr lang="en-IE" b="1" dirty="0"/>
          </a:p>
        </p:txBody>
      </p:sp>
      <p:sp>
        <p:nvSpPr>
          <p:cNvPr id="3" name="Rectangle 2"/>
          <p:cNvSpPr/>
          <p:nvPr/>
        </p:nvSpPr>
        <p:spPr>
          <a:xfrm>
            <a:off x="199505" y="1504335"/>
            <a:ext cx="8806843" cy="3693319"/>
          </a:xfrm>
          <a:prstGeom prst="rect">
            <a:avLst/>
          </a:prstGeom>
        </p:spPr>
        <p:txBody>
          <a:bodyPr wrap="square">
            <a:spAutoFit/>
          </a:bodyPr>
          <a:lstStyle/>
          <a:p>
            <a:endParaRPr lang="en-IE" sz="2800" dirty="0"/>
          </a:p>
          <a:p>
            <a:pPr marL="342900" indent="-342900">
              <a:buFont typeface="Arial" panose="020B0604020202020204" pitchFamily="34" charset="0"/>
              <a:buChar char="•"/>
            </a:pPr>
            <a:endParaRPr lang="en-IE" sz="2000" dirty="0"/>
          </a:p>
          <a:p>
            <a:pPr marL="342900" indent="-342900">
              <a:buFont typeface="Arial" panose="020B0604020202020204" pitchFamily="34" charset="0"/>
              <a:buChar char="•"/>
            </a:pPr>
            <a:r>
              <a:rPr lang="en-IE" sz="2400" dirty="0" smtClean="0"/>
              <a:t> Accept direct observational is a core course requirement </a:t>
            </a:r>
          </a:p>
          <a:p>
            <a:pPr marL="342900" indent="-342900">
              <a:buFont typeface="Arial" panose="020B0604020202020204" pitchFamily="34" charset="0"/>
              <a:buChar char="•"/>
            </a:pPr>
            <a:r>
              <a:rPr lang="en-IE" sz="2400" dirty="0" smtClean="0"/>
              <a:t> Desire for a fair assessment</a:t>
            </a:r>
          </a:p>
          <a:p>
            <a:pPr marL="342900" indent="-342900">
              <a:buFont typeface="Arial" panose="020B0604020202020204" pitchFamily="34" charset="0"/>
              <a:buChar char="•"/>
            </a:pPr>
            <a:r>
              <a:rPr lang="en-IE" sz="2400" dirty="0" smtClean="0"/>
              <a:t> Passing should not be down to “luck”</a:t>
            </a:r>
          </a:p>
          <a:p>
            <a:pPr marL="342900" indent="-342900">
              <a:buFont typeface="Arial" panose="020B0604020202020204" pitchFamily="34" charset="0"/>
              <a:buChar char="•"/>
            </a:pPr>
            <a:r>
              <a:rPr lang="en-IE" sz="2400" dirty="0" smtClean="0"/>
              <a:t> Transparent process</a:t>
            </a:r>
          </a:p>
          <a:p>
            <a:pPr marL="342900" indent="-342900">
              <a:buFont typeface="Arial" panose="020B0604020202020204" pitchFamily="34" charset="0"/>
              <a:buChar char="•"/>
            </a:pPr>
            <a:r>
              <a:rPr lang="en-IE" sz="2400" dirty="0" smtClean="0"/>
              <a:t> Feedback should be timely</a:t>
            </a:r>
          </a:p>
          <a:p>
            <a:pPr marL="342900" indent="-342900">
              <a:buFont typeface="Arial" panose="020B0604020202020204" pitchFamily="34" charset="0"/>
              <a:buChar char="•"/>
            </a:pPr>
            <a:r>
              <a:rPr lang="en-IE" sz="2400" dirty="0" smtClean="0"/>
              <a:t> Accept dual examiners superior but report that multiple  examiners increases anxiety and stress </a:t>
            </a:r>
          </a:p>
          <a:p>
            <a:r>
              <a:rPr lang="en-IE" dirty="0" smtClean="0"/>
              <a:t> </a:t>
            </a:r>
          </a:p>
        </p:txBody>
      </p:sp>
    </p:spTree>
    <p:extLst>
      <p:ext uri="{BB962C8B-B14F-4D97-AF65-F5344CB8AC3E}">
        <p14:creationId xmlns:p14="http://schemas.microsoft.com/office/powerpoint/2010/main" val="1888589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166165"/>
            <a:ext cx="8566257" cy="455627"/>
          </a:xfrm>
        </p:spPr>
        <p:txBody>
          <a:bodyPr/>
          <a:lstStyle/>
          <a:p>
            <a:r>
              <a:rPr lang="en-GB" sz="3200" dirty="0" smtClean="0"/>
              <a:t> </a:t>
            </a:r>
            <a:r>
              <a:rPr lang="en-GB" sz="3200" b="1" dirty="0" smtClean="0"/>
              <a:t>Novel </a:t>
            </a:r>
            <a:r>
              <a:rPr lang="en-GB" b="1" dirty="0" smtClean="0"/>
              <a:t>Approaches</a:t>
            </a:r>
            <a:r>
              <a:rPr lang="en-GB" sz="3200" b="1" dirty="0" smtClean="0"/>
              <a:t> to Technical Skills Assessment </a:t>
            </a:r>
            <a:endParaRPr lang="en-GB" sz="3200" b="1" dirty="0"/>
          </a:p>
        </p:txBody>
      </p:sp>
      <p:pic>
        <p:nvPicPr>
          <p:cNvPr id="7" name="Picture 6" descr="http://www.shimadzu.com/an/sites/default/files/ckeditor/an/lifescience/imaging/nirs/mk16nn00000051we-img/mk16nn000000523e.jpg"/>
          <p:cNvPicPr/>
          <p:nvPr/>
        </p:nvPicPr>
        <p:blipFill>
          <a:blip r:embed="rId3">
            <a:extLst>
              <a:ext uri="{28A0092B-C50C-407E-A947-70E740481C1C}">
                <a14:useLocalDpi xmlns:a14="http://schemas.microsoft.com/office/drawing/2010/main" val="0"/>
              </a:ext>
            </a:extLst>
          </a:blip>
          <a:srcRect/>
          <a:stretch>
            <a:fillRect/>
          </a:stretch>
        </p:blipFill>
        <p:spPr bwMode="auto">
          <a:xfrm>
            <a:off x="174622" y="843663"/>
            <a:ext cx="4151572" cy="3954479"/>
          </a:xfrm>
          <a:prstGeom prst="rect">
            <a:avLst/>
          </a:prstGeom>
          <a:noFill/>
          <a:ln>
            <a:noFill/>
          </a:ln>
        </p:spPr>
      </p:pic>
      <p:sp>
        <p:nvSpPr>
          <p:cNvPr id="4" name="Rectangle 3"/>
          <p:cNvSpPr/>
          <p:nvPr/>
        </p:nvSpPr>
        <p:spPr>
          <a:xfrm>
            <a:off x="174623" y="4955459"/>
            <a:ext cx="8743234" cy="1200329"/>
          </a:xfrm>
          <a:prstGeom prst="rect">
            <a:avLst/>
          </a:prstGeom>
        </p:spPr>
        <p:txBody>
          <a:bodyPr wrap="square">
            <a:spAutoFit/>
          </a:bodyPr>
          <a:lstStyle/>
          <a:p>
            <a:r>
              <a:rPr lang="en-GB" b="1" dirty="0" smtClean="0">
                <a:solidFill>
                  <a:srgbClr val="000000"/>
                </a:solidFill>
                <a:ea typeface="Calibri" panose="020F0502020204030204" pitchFamily="34" charset="0"/>
                <a:cs typeface="Times New Roman" panose="02020603050405020304" pitchFamily="18" charset="0"/>
              </a:rPr>
              <a:t>Functional </a:t>
            </a:r>
            <a:r>
              <a:rPr lang="en-GB" b="1" dirty="0">
                <a:solidFill>
                  <a:srgbClr val="000000"/>
                </a:solidFill>
                <a:ea typeface="Calibri" panose="020F0502020204030204" pitchFamily="34" charset="0"/>
                <a:cs typeface="Times New Roman" panose="02020603050405020304" pitchFamily="18" charset="0"/>
              </a:rPr>
              <a:t>near infrared spectroscopy (</a:t>
            </a:r>
            <a:r>
              <a:rPr lang="en-GB" b="1" dirty="0" err="1">
                <a:solidFill>
                  <a:srgbClr val="000000"/>
                </a:solidFill>
                <a:ea typeface="Calibri" panose="020F0502020204030204" pitchFamily="34" charset="0"/>
                <a:cs typeface="Times New Roman" panose="02020603050405020304" pitchFamily="18" charset="0"/>
              </a:rPr>
              <a:t>fNIRS</a:t>
            </a:r>
            <a:r>
              <a:rPr lang="en-GB" b="1" dirty="0">
                <a:solidFill>
                  <a:srgbClr val="000000"/>
                </a:solidFill>
                <a:ea typeface="Calibri" panose="020F0502020204030204" pitchFamily="34" charset="0"/>
                <a:cs typeface="Times New Roman" panose="02020603050405020304" pitchFamily="18" charset="0"/>
              </a:rPr>
              <a:t>), </a:t>
            </a:r>
            <a:r>
              <a:rPr lang="en-GB" b="1" dirty="0" smtClean="0">
                <a:solidFill>
                  <a:srgbClr val="000000"/>
                </a:solidFill>
                <a:ea typeface="Calibri" panose="020F0502020204030204" pitchFamily="34" charset="0"/>
                <a:cs typeface="Times New Roman" panose="02020603050405020304" pitchFamily="18" charset="0"/>
              </a:rPr>
              <a:t>(</a:t>
            </a:r>
            <a:r>
              <a:rPr lang="en-GB" b="1" dirty="0" err="1">
                <a:solidFill>
                  <a:srgbClr val="000000"/>
                </a:solidFill>
                <a:ea typeface="Calibri" panose="020F0502020204030204" pitchFamily="34" charset="0"/>
                <a:cs typeface="Times New Roman" panose="02020603050405020304" pitchFamily="18" charset="0"/>
              </a:rPr>
              <a:t>Leff</a:t>
            </a:r>
            <a:r>
              <a:rPr lang="en-GB" b="1" dirty="0">
                <a:solidFill>
                  <a:srgbClr val="000000"/>
                </a:solidFill>
                <a:ea typeface="Calibri" panose="020F0502020204030204" pitchFamily="34" charset="0"/>
                <a:cs typeface="Times New Roman" panose="02020603050405020304" pitchFamily="18" charset="0"/>
              </a:rPr>
              <a:t> et al, 2008; </a:t>
            </a:r>
            <a:r>
              <a:rPr lang="en-GB" b="1" dirty="0" err="1">
                <a:solidFill>
                  <a:srgbClr val="000000"/>
                </a:solidFill>
                <a:ea typeface="Calibri" panose="020F0502020204030204" pitchFamily="34" charset="0"/>
                <a:cs typeface="Times New Roman" panose="02020603050405020304" pitchFamily="18" charset="0"/>
              </a:rPr>
              <a:t>Ohuchida</a:t>
            </a:r>
            <a:r>
              <a:rPr lang="en-GB" b="1" dirty="0">
                <a:solidFill>
                  <a:srgbClr val="000000"/>
                </a:solidFill>
                <a:ea typeface="Calibri" panose="020F0502020204030204" pitchFamily="34" charset="0"/>
                <a:cs typeface="Times New Roman" panose="02020603050405020304" pitchFamily="18" charset="0"/>
              </a:rPr>
              <a:t> et al, 2009; Cui et al, 2011). </a:t>
            </a:r>
          </a:p>
          <a:p>
            <a:endParaRPr lang="en-GB" b="1" dirty="0" smtClean="0">
              <a:solidFill>
                <a:srgbClr val="000000"/>
              </a:solidFill>
              <a:ea typeface="Calibri" panose="020F0502020204030204" pitchFamily="34" charset="0"/>
              <a:cs typeface="Times New Roman" panose="02020603050405020304" pitchFamily="18" charset="0"/>
            </a:endParaRPr>
          </a:p>
          <a:p>
            <a:r>
              <a:rPr lang="en-GB" b="1" dirty="0" smtClean="0">
                <a:solidFill>
                  <a:srgbClr val="000000"/>
                </a:solidFill>
                <a:ea typeface="Calibri" panose="020F0502020204030204" pitchFamily="34" charset="0"/>
                <a:cs typeface="Times New Roman" panose="02020603050405020304" pitchFamily="18" charset="0"/>
              </a:rPr>
              <a:t>Functional Magnetic Imaging (</a:t>
            </a:r>
            <a:r>
              <a:rPr lang="en-GB" b="1" dirty="0">
                <a:solidFill>
                  <a:srgbClr val="000000"/>
                </a:solidFill>
                <a:ea typeface="Calibri" panose="020F0502020204030204" pitchFamily="34" charset="0"/>
                <a:cs typeface="Times New Roman" panose="02020603050405020304" pitchFamily="18" charset="0"/>
              </a:rPr>
              <a:t>Morris et al, 2012 ; </a:t>
            </a:r>
            <a:r>
              <a:rPr lang="en-GB" b="1" dirty="0" err="1">
                <a:solidFill>
                  <a:srgbClr val="000000"/>
                </a:solidFill>
                <a:ea typeface="Calibri" panose="020F0502020204030204" pitchFamily="34" charset="0"/>
                <a:cs typeface="Times New Roman" panose="02020603050405020304" pitchFamily="18" charset="0"/>
              </a:rPr>
              <a:t>Bahrami</a:t>
            </a:r>
            <a:r>
              <a:rPr lang="en-GB" b="1" dirty="0">
                <a:solidFill>
                  <a:srgbClr val="000000"/>
                </a:solidFill>
                <a:ea typeface="Calibri" panose="020F0502020204030204" pitchFamily="34" charset="0"/>
                <a:cs typeface="Times New Roman" panose="02020603050405020304" pitchFamily="18" charset="0"/>
              </a:rPr>
              <a:t> et al</a:t>
            </a:r>
            <a:r>
              <a:rPr lang="en-GB" b="1" dirty="0" smtClean="0">
                <a:solidFill>
                  <a:srgbClr val="000000"/>
                </a:solidFill>
                <a:ea typeface="Calibri" panose="020F0502020204030204" pitchFamily="34" charset="0"/>
                <a:cs typeface="Times New Roman" panose="02020603050405020304" pitchFamily="18" charset="0"/>
              </a:rPr>
              <a:t>, </a:t>
            </a:r>
            <a:r>
              <a:rPr lang="en-GB" b="1" dirty="0">
                <a:solidFill>
                  <a:srgbClr val="000000"/>
                </a:solidFill>
                <a:ea typeface="Calibri" panose="020F0502020204030204" pitchFamily="34" charset="0"/>
                <a:cs typeface="Times New Roman" panose="02020603050405020304" pitchFamily="18" charset="0"/>
              </a:rPr>
              <a:t>2012).</a:t>
            </a:r>
          </a:p>
        </p:txBody>
      </p:sp>
      <p:pic>
        <p:nvPicPr>
          <p:cNvPr id="8" name="Picture 7" descr="cid:7EE1CC49-F47A-4161-85C9-B864AD4DB6B1"/>
          <p:cNvPicPr/>
          <p:nvPr/>
        </p:nvPicPr>
        <p:blipFill rotWithShape="1">
          <a:blip r:embed="rId4" r:link="rId5" cstate="print">
            <a:extLst>
              <a:ext uri="{28A0092B-C50C-407E-A947-70E740481C1C}">
                <a14:useLocalDpi xmlns:a14="http://schemas.microsoft.com/office/drawing/2010/main" val="0"/>
              </a:ext>
            </a:extLst>
          </a:blip>
          <a:srcRect t="14736" r="1014" b="2284"/>
          <a:stretch/>
        </p:blipFill>
        <p:spPr bwMode="auto">
          <a:xfrm>
            <a:off x="4473676" y="934065"/>
            <a:ext cx="4444181" cy="3864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99708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39" y="1317523"/>
            <a:ext cx="8072284" cy="2739211"/>
          </a:xfrm>
          <a:prstGeom prst="rect">
            <a:avLst/>
          </a:prstGeom>
        </p:spPr>
        <p:txBody>
          <a:bodyPr wrap="square">
            <a:spAutoFit/>
          </a:bodyPr>
          <a:lstStyle/>
          <a:p>
            <a:pPr marL="342900" indent="-342900">
              <a:buFont typeface="Arial" panose="020B0604020202020204" pitchFamily="34" charset="0"/>
              <a:buChar char="•"/>
            </a:pPr>
            <a:r>
              <a:rPr lang="en-IE" sz="2800" dirty="0"/>
              <a:t> </a:t>
            </a:r>
            <a:r>
              <a:rPr lang="en-IE" sz="2400" dirty="0" smtClean="0"/>
              <a:t>Technology savvy millennial generation students</a:t>
            </a:r>
          </a:p>
          <a:p>
            <a:pPr marL="457200" indent="-457200">
              <a:buFont typeface="Arial" panose="020B0604020202020204" pitchFamily="34" charset="0"/>
              <a:buChar char="•"/>
            </a:pPr>
            <a:r>
              <a:rPr lang="en-IE" sz="2400" dirty="0" smtClean="0"/>
              <a:t>Promotes student engagement</a:t>
            </a:r>
          </a:p>
          <a:p>
            <a:pPr marL="457200" indent="-457200">
              <a:buFont typeface="Arial" panose="020B0604020202020204" pitchFamily="34" charset="0"/>
              <a:buChar char="•"/>
            </a:pPr>
            <a:r>
              <a:rPr lang="en-IE" sz="2400" dirty="0" smtClean="0"/>
              <a:t>Facilitates student centred learning</a:t>
            </a:r>
          </a:p>
          <a:p>
            <a:pPr marL="457200" indent="-457200">
              <a:buFont typeface="Arial" panose="020B0604020202020204" pitchFamily="34" charset="0"/>
              <a:buChar char="•"/>
            </a:pPr>
            <a:r>
              <a:rPr lang="en-IE" sz="2400" dirty="0" smtClean="0"/>
              <a:t>Furthers </a:t>
            </a:r>
            <a:r>
              <a:rPr lang="en-IE" sz="2400" dirty="0"/>
              <a:t>the objectives of the Trinity Education </a:t>
            </a:r>
            <a:r>
              <a:rPr lang="en-IE" sz="2400" dirty="0" smtClean="0"/>
              <a:t> Project. </a:t>
            </a:r>
            <a:endParaRPr lang="en-IE" sz="2400" dirty="0"/>
          </a:p>
          <a:p>
            <a:pPr marL="457200" indent="-457200">
              <a:buFont typeface="Arial" panose="020B0604020202020204" pitchFamily="34" charset="0"/>
              <a:buChar char="•"/>
            </a:pPr>
            <a:r>
              <a:rPr lang="en-IE" sz="2400" dirty="0" smtClean="0"/>
              <a:t>Promotion </a:t>
            </a:r>
            <a:r>
              <a:rPr lang="en-IE" sz="2400" dirty="0"/>
              <a:t>of non-traditional modes of assessment </a:t>
            </a:r>
          </a:p>
          <a:p>
            <a:pPr marL="457200" indent="-457200">
              <a:buFont typeface="Arial" panose="020B0604020202020204" pitchFamily="34" charset="0"/>
              <a:buChar char="•"/>
            </a:pPr>
            <a:r>
              <a:rPr lang="en-IE" sz="2400" dirty="0" smtClean="0"/>
              <a:t>Embeds </a:t>
            </a:r>
            <a:r>
              <a:rPr lang="en-IE" sz="2400" dirty="0"/>
              <a:t>21st Century assessment modalities into the </a:t>
            </a:r>
            <a:r>
              <a:rPr lang="en-IE" sz="2400" dirty="0" smtClean="0"/>
              <a:t>curriculum </a:t>
            </a:r>
            <a:endParaRPr lang="en-IE" sz="2400" dirty="0"/>
          </a:p>
        </p:txBody>
      </p:sp>
      <p:sp>
        <p:nvSpPr>
          <p:cNvPr id="4" name="Rectangle 3"/>
          <p:cNvSpPr/>
          <p:nvPr/>
        </p:nvSpPr>
        <p:spPr>
          <a:xfrm>
            <a:off x="865239" y="353961"/>
            <a:ext cx="7462684" cy="646331"/>
          </a:xfrm>
          <a:prstGeom prst="rect">
            <a:avLst/>
          </a:prstGeom>
        </p:spPr>
        <p:txBody>
          <a:bodyPr wrap="square">
            <a:spAutoFit/>
          </a:bodyPr>
          <a:lstStyle/>
          <a:p>
            <a:pPr algn="ctr"/>
            <a:r>
              <a:rPr lang="en-GB" sz="3600" b="1" dirty="0" smtClean="0">
                <a:solidFill>
                  <a:srgbClr val="0070C0"/>
                </a:solidFill>
              </a:rPr>
              <a:t>Why use Technology in Assessment ?</a:t>
            </a:r>
            <a:endParaRPr lang="en-IE" sz="3600" dirty="0">
              <a:solidFill>
                <a:srgbClr val="0070C0"/>
              </a:solidFill>
            </a:endParaRPr>
          </a:p>
        </p:txBody>
      </p:sp>
      <p:pic>
        <p:nvPicPr>
          <p:cNvPr id="5" name="Picture 2" descr="http://comps.canstockphoto.com/can-stock-photo_csp18061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277" y="3824748"/>
            <a:ext cx="3927988" cy="2633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www.buzzsprout.com/blog/images/2015-tablets-in-classro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895" y="4026868"/>
            <a:ext cx="4056581" cy="235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203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bano.eu/wp-content/uploads/2015/07/343623-double-telepresence-robo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484" y="560439"/>
            <a:ext cx="8858863" cy="5558070"/>
          </a:xfrm>
          <a:prstGeom prst="rect">
            <a:avLst/>
          </a:prstGeom>
          <a:noFill/>
          <a:ln>
            <a:noFill/>
          </a:ln>
        </p:spPr>
      </p:pic>
      <p:sp>
        <p:nvSpPr>
          <p:cNvPr id="4" name="Rectangle 3"/>
          <p:cNvSpPr/>
          <p:nvPr/>
        </p:nvSpPr>
        <p:spPr>
          <a:xfrm rot="10800000" flipV="1">
            <a:off x="344129" y="2795338"/>
            <a:ext cx="3795252" cy="2985433"/>
          </a:xfrm>
          <a:prstGeom prst="rect">
            <a:avLst/>
          </a:prstGeom>
        </p:spPr>
        <p:txBody>
          <a:bodyPr wrap="square">
            <a:spAutoFit/>
          </a:bodyPr>
          <a:lstStyle/>
          <a:p>
            <a:r>
              <a:rPr lang="en-IE" sz="3200" b="1" dirty="0">
                <a:solidFill>
                  <a:srgbClr val="0070C0"/>
                </a:solidFill>
              </a:rPr>
              <a:t>Double Robotics</a:t>
            </a:r>
            <a:r>
              <a:rPr lang="en-IE" sz="3200" b="1" baseline="30000" dirty="0">
                <a:solidFill>
                  <a:srgbClr val="0070C0"/>
                </a:solidFill>
              </a:rPr>
              <a:t>TM</a:t>
            </a:r>
            <a:endParaRPr lang="en-IE" sz="3200" dirty="0"/>
          </a:p>
          <a:p>
            <a:r>
              <a:rPr lang="en-IE" sz="3200" b="1" u="sng" dirty="0" smtClean="0"/>
              <a:t>Telepresence Device </a:t>
            </a:r>
          </a:p>
          <a:p>
            <a:r>
              <a:rPr lang="en-IE" sz="3200" b="1" dirty="0" smtClean="0"/>
              <a:t>Five-foot </a:t>
            </a:r>
            <a:r>
              <a:rPr lang="en-IE" sz="3200" b="1" dirty="0"/>
              <a:t>tall tablet computer on wheels </a:t>
            </a:r>
            <a:endParaRPr lang="en-IE" sz="3200" b="1" dirty="0" smtClean="0"/>
          </a:p>
          <a:p>
            <a:r>
              <a:rPr lang="en-IE" sz="3200" b="1" dirty="0" smtClean="0"/>
              <a:t>via Wi-Fi</a:t>
            </a:r>
          </a:p>
          <a:p>
            <a:endParaRPr lang="en-IE" sz="2800" dirty="0"/>
          </a:p>
        </p:txBody>
      </p:sp>
      <p:sp>
        <p:nvSpPr>
          <p:cNvPr id="6" name="TextBox 5"/>
          <p:cNvSpPr txBox="1"/>
          <p:nvPr/>
        </p:nvSpPr>
        <p:spPr>
          <a:xfrm flipH="1">
            <a:off x="5319252" y="2222090"/>
            <a:ext cx="3588774" cy="1569660"/>
          </a:xfrm>
          <a:prstGeom prst="rect">
            <a:avLst/>
          </a:prstGeom>
          <a:noFill/>
        </p:spPr>
        <p:txBody>
          <a:bodyPr wrap="square" rtlCol="0">
            <a:spAutoFit/>
          </a:bodyPr>
          <a:lstStyle/>
          <a:p>
            <a:r>
              <a:rPr lang="en-IE" sz="4000" b="1" dirty="0" smtClean="0">
                <a:solidFill>
                  <a:srgbClr val="0070C0"/>
                </a:solidFill>
              </a:rPr>
              <a:t>R.I.T.A</a:t>
            </a:r>
          </a:p>
          <a:p>
            <a:r>
              <a:rPr lang="en-IE" sz="2800" b="1" dirty="0" smtClean="0"/>
              <a:t>Remote Interpretation of Technical Ability</a:t>
            </a:r>
            <a:endParaRPr lang="en-IE" sz="2800" b="1" dirty="0"/>
          </a:p>
        </p:txBody>
      </p:sp>
      <p:sp>
        <p:nvSpPr>
          <p:cNvPr id="3" name="TextBox 2"/>
          <p:cNvSpPr txBox="1"/>
          <p:nvPr/>
        </p:nvSpPr>
        <p:spPr>
          <a:xfrm>
            <a:off x="147483" y="182880"/>
            <a:ext cx="6635701" cy="646331"/>
          </a:xfrm>
          <a:prstGeom prst="rect">
            <a:avLst/>
          </a:prstGeom>
          <a:noFill/>
        </p:spPr>
        <p:txBody>
          <a:bodyPr wrap="square" rtlCol="0">
            <a:spAutoFit/>
          </a:bodyPr>
          <a:lstStyle/>
          <a:p>
            <a:r>
              <a:rPr lang="en-GB" sz="3600" b="1" dirty="0" smtClean="0">
                <a:solidFill>
                  <a:srgbClr val="0070C0"/>
                </a:solidFill>
              </a:rPr>
              <a:t>Undergraduate Setting</a:t>
            </a:r>
            <a:endParaRPr lang="en-GB" sz="3600" b="1" dirty="0">
              <a:solidFill>
                <a:srgbClr val="0070C0"/>
              </a:solidFill>
            </a:endParaRPr>
          </a:p>
        </p:txBody>
      </p:sp>
      <p:sp>
        <p:nvSpPr>
          <p:cNvPr id="5" name="TextBox 4"/>
          <p:cNvSpPr txBox="1"/>
          <p:nvPr/>
        </p:nvSpPr>
        <p:spPr>
          <a:xfrm>
            <a:off x="5594465" y="4588625"/>
            <a:ext cx="3411881" cy="646331"/>
          </a:xfrm>
          <a:prstGeom prst="rect">
            <a:avLst/>
          </a:prstGeom>
          <a:noFill/>
        </p:spPr>
        <p:txBody>
          <a:bodyPr wrap="square" rtlCol="0">
            <a:spAutoFit/>
          </a:bodyPr>
          <a:lstStyle/>
          <a:p>
            <a:pPr algn="ctr"/>
            <a:r>
              <a:rPr lang="en-IE" b="1" dirty="0">
                <a:solidFill>
                  <a:srgbClr val="0070C0"/>
                </a:solidFill>
              </a:rPr>
              <a:t>https://www.doublerobotics.com/education/</a:t>
            </a:r>
          </a:p>
        </p:txBody>
      </p:sp>
    </p:spTree>
    <p:extLst>
      <p:ext uri="{BB962C8B-B14F-4D97-AF65-F5344CB8AC3E}">
        <p14:creationId xmlns:p14="http://schemas.microsoft.com/office/powerpoint/2010/main" val="2724376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dl-mail.ymail.com/ws/download/mailboxes/@.id==VjJ-lsJnX7PF19o3bIE-zN2JHNttxmx6GBzaGSUfyIZtKg80Hgy5xN_IsJiyMVXh8_fo0jLE2kfKIzOERsiq4Bz0Ow/messages/@.id==AOBJyAoAACCeWQ9JHAUM-FDqC8o/content/parts/@.id==2/raw?appid=YahooMailNeo&amp;ymreqid=eafd7be5-a596-f93d-0152-9d0004010000&amp;token=zitEzqOML3j84e6ealFTT5U7-km5qEQF52lp7AcCuBZO4UxfZAnH8LBtMScBsebane-NKS4WxyZE6t7K01tEarZha9gx52dNSPtDwdeUJIU6GUiA6wr5UQQqpV2neQ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https://dl-mail.ymail.com/ws/download/mailboxes/@.id==VjJ-lsJnX7PF19o3bIE-zN2JHNttxmx6GBzaGSUfyIZtKg80Hgy5xN_IsJiyMVXh8_fo0jLE2kfKIzOERsiq4Bz0Ow/messages/@.id==AOBJyAoAACCeWQ9JHAUM-FDqC8o/content/parts/@.id==2/raw?appid=YahooMailNeo&amp;ymreqid=eafd7be5-a596-f93d-0152-9d0004010000&amp;token=zitEzqOML3j84e6ealFTT5U7-km5qEQF52lp7AcCuBZO4UxfZAnH8LBtMScBsebane-NKS4WxyZE6t7K01tEarZha9gx52dNSPtDwdeUJIU6GUiA6wr5UQQqpV2neQ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2242816" y="7937"/>
            <a:ext cx="4898708" cy="6428232"/>
          </a:xfrm>
          <a:prstGeom prst="rect">
            <a:avLst/>
          </a:prstGeom>
        </p:spPr>
      </p:pic>
    </p:spTree>
    <p:extLst>
      <p:ext uri="{BB962C8B-B14F-4D97-AF65-F5344CB8AC3E}">
        <p14:creationId xmlns:p14="http://schemas.microsoft.com/office/powerpoint/2010/main" val="3566378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898" y="462116"/>
            <a:ext cx="7414953" cy="646331"/>
          </a:xfrm>
          <a:prstGeom prst="rect">
            <a:avLst/>
          </a:prstGeom>
          <a:noFill/>
        </p:spPr>
        <p:txBody>
          <a:bodyPr wrap="square" rtlCol="0">
            <a:spAutoFit/>
          </a:bodyPr>
          <a:lstStyle/>
          <a:p>
            <a:pPr algn="ctr"/>
            <a:r>
              <a:rPr lang="en-IE" sz="3600" b="1" dirty="0" smtClean="0">
                <a:solidFill>
                  <a:srgbClr val="0070C0"/>
                </a:solidFill>
              </a:rPr>
              <a:t>Logistics - Double Robotics</a:t>
            </a:r>
            <a:r>
              <a:rPr lang="en-IE" sz="3600" b="1" baseline="30000" dirty="0" smtClean="0">
                <a:solidFill>
                  <a:srgbClr val="0070C0"/>
                </a:solidFill>
              </a:rPr>
              <a:t>TM </a:t>
            </a:r>
            <a:endParaRPr lang="en-IE" sz="3600" b="1" dirty="0">
              <a:solidFill>
                <a:srgbClr val="0070C0"/>
              </a:solidFill>
            </a:endParaRPr>
          </a:p>
        </p:txBody>
      </p:sp>
      <p:sp>
        <p:nvSpPr>
          <p:cNvPr id="3" name="TextBox 2"/>
          <p:cNvSpPr txBox="1"/>
          <p:nvPr/>
        </p:nvSpPr>
        <p:spPr>
          <a:xfrm>
            <a:off x="560439" y="1465006"/>
            <a:ext cx="8170606" cy="2677656"/>
          </a:xfrm>
          <a:prstGeom prst="rect">
            <a:avLst/>
          </a:prstGeom>
          <a:noFill/>
        </p:spPr>
        <p:txBody>
          <a:bodyPr wrap="square" rtlCol="0">
            <a:spAutoFit/>
          </a:bodyPr>
          <a:lstStyle/>
          <a:p>
            <a:pPr marL="285750" indent="-285750">
              <a:buFont typeface="Arial" panose="020B0604020202020204" pitchFamily="34" charset="0"/>
              <a:buChar char="•"/>
            </a:pPr>
            <a:r>
              <a:rPr lang="en-IE" sz="2400" dirty="0"/>
              <a:t>Controlled by the absent </a:t>
            </a:r>
            <a:r>
              <a:rPr lang="en-IE" sz="2400" dirty="0" smtClean="0"/>
              <a:t>examiner </a:t>
            </a:r>
            <a:r>
              <a:rPr lang="en-IE" sz="2400" dirty="0"/>
              <a:t>via their mobile </a:t>
            </a:r>
            <a:r>
              <a:rPr lang="en-IE" sz="2400" dirty="0" smtClean="0"/>
              <a:t>phone </a:t>
            </a:r>
            <a:endParaRPr lang="en-IE" sz="2400" dirty="0"/>
          </a:p>
          <a:p>
            <a:pPr marL="285750" indent="-285750">
              <a:buFont typeface="Arial" panose="020B0604020202020204" pitchFamily="34" charset="0"/>
              <a:buChar char="•"/>
            </a:pPr>
            <a:r>
              <a:rPr lang="en-IE" sz="2400" dirty="0" smtClean="0"/>
              <a:t>Remote </a:t>
            </a:r>
            <a:r>
              <a:rPr lang="en-IE" sz="2400" dirty="0"/>
              <a:t>assessor appears on the screen </a:t>
            </a:r>
          </a:p>
          <a:p>
            <a:pPr marL="285750" indent="-285750">
              <a:buFont typeface="Arial" panose="020B0604020202020204" pitchFamily="34" charset="0"/>
              <a:buChar char="•"/>
            </a:pPr>
            <a:r>
              <a:rPr lang="en-IE" sz="2400" dirty="0" smtClean="0"/>
              <a:t>Conducts </a:t>
            </a:r>
            <a:r>
              <a:rPr lang="en-IE" sz="2400" dirty="0"/>
              <a:t>a face-to-face interaction with the student </a:t>
            </a:r>
          </a:p>
          <a:p>
            <a:pPr marL="285750" indent="-285750">
              <a:buFont typeface="Arial" panose="020B0604020202020204" pitchFamily="34" charset="0"/>
              <a:buChar char="•"/>
            </a:pPr>
            <a:r>
              <a:rPr lang="en-IE" sz="2400" dirty="0" smtClean="0"/>
              <a:t>Student </a:t>
            </a:r>
            <a:r>
              <a:rPr lang="en-IE" sz="2400" dirty="0"/>
              <a:t>and patient can be seen up close </a:t>
            </a:r>
          </a:p>
          <a:p>
            <a:pPr marL="285750" indent="-285750">
              <a:buFont typeface="Arial" panose="020B0604020202020204" pitchFamily="34" charset="0"/>
              <a:buChar char="•"/>
            </a:pPr>
            <a:r>
              <a:rPr lang="en-IE" sz="2400" dirty="0" smtClean="0"/>
              <a:t>Examiner </a:t>
            </a:r>
            <a:r>
              <a:rPr lang="en-IE" sz="2400" dirty="0"/>
              <a:t>can check for levels of competence in the students’ </a:t>
            </a:r>
            <a:r>
              <a:rPr lang="en-IE" sz="2400" dirty="0" smtClean="0"/>
              <a:t>performance </a:t>
            </a:r>
            <a:endParaRPr lang="en-IE" sz="2400" dirty="0"/>
          </a:p>
          <a:p>
            <a:pPr marL="285750" indent="-285750">
              <a:buFont typeface="Arial" panose="020B0604020202020204" pitchFamily="34" charset="0"/>
              <a:buChar char="•"/>
            </a:pPr>
            <a:r>
              <a:rPr lang="en-IE" sz="2400" dirty="0" smtClean="0"/>
              <a:t>Remote </a:t>
            </a:r>
            <a:r>
              <a:rPr lang="en-IE" sz="2400" dirty="0"/>
              <a:t>assessor can quickly travel around the exam </a:t>
            </a:r>
            <a:r>
              <a:rPr lang="en-IE" sz="2400" dirty="0" smtClean="0"/>
              <a:t>room </a:t>
            </a:r>
            <a:endParaRPr lang="en-IE" sz="2400" dirty="0"/>
          </a:p>
        </p:txBody>
      </p:sp>
      <p:pic>
        <p:nvPicPr>
          <p:cNvPr id="4" name="Picture 4" descr="https://www.doublerobotics.com/img2/standard/d2-clo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0454" y="4241588"/>
            <a:ext cx="4123112" cy="213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347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294968" y="1976539"/>
            <a:ext cx="8377083" cy="3416320"/>
          </a:xfrm>
          <a:prstGeom prst="rect">
            <a:avLst/>
          </a:prstGeom>
        </p:spPr>
        <p:txBody>
          <a:bodyPr wrap="square">
            <a:spAutoFit/>
          </a:bodyPr>
          <a:lstStyle/>
          <a:p>
            <a:pPr marL="342900" indent="-342900">
              <a:buFont typeface="Arial" panose="020B0604020202020204" pitchFamily="34" charset="0"/>
              <a:buChar char="•"/>
            </a:pPr>
            <a:r>
              <a:rPr lang="en-IE" sz="2400" dirty="0" smtClean="0"/>
              <a:t>Mixed </a:t>
            </a:r>
            <a:r>
              <a:rPr lang="en-IE" sz="2400" dirty="0"/>
              <a:t>methods approach – quantitative and qualitative </a:t>
            </a:r>
            <a:endParaRPr lang="en-IE" sz="2400" dirty="0" smtClean="0"/>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smtClean="0"/>
              <a:t>An investigation into the levels of agreement (correlations) between two examiners assessments – </a:t>
            </a:r>
            <a:r>
              <a:rPr lang="en-IE" sz="2400" dirty="0"/>
              <a:t>one present, one remote </a:t>
            </a:r>
            <a:endParaRPr lang="en-IE" sz="2400" dirty="0" smtClean="0"/>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smtClean="0"/>
              <a:t>Remote </a:t>
            </a:r>
            <a:r>
              <a:rPr lang="en-IE" sz="2400" dirty="0"/>
              <a:t>assessment via a tele-presence device </a:t>
            </a:r>
            <a:endParaRPr lang="en-IE" sz="2400" dirty="0" smtClean="0"/>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smtClean="0"/>
              <a:t>Examiner</a:t>
            </a:r>
            <a:r>
              <a:rPr lang="en-IE" sz="2400" dirty="0"/>
              <a:t>, student and </a:t>
            </a:r>
            <a:r>
              <a:rPr lang="en-IE" sz="2400" dirty="0" smtClean="0"/>
              <a:t>simulated patient </a:t>
            </a:r>
            <a:r>
              <a:rPr lang="en-IE" sz="2400" dirty="0"/>
              <a:t>evaluations </a:t>
            </a:r>
          </a:p>
        </p:txBody>
      </p:sp>
      <p:sp>
        <p:nvSpPr>
          <p:cNvPr id="3" name="TextBox 2"/>
          <p:cNvSpPr txBox="1"/>
          <p:nvPr/>
        </p:nvSpPr>
        <p:spPr>
          <a:xfrm>
            <a:off x="1592826" y="825910"/>
            <a:ext cx="6076335" cy="646331"/>
          </a:xfrm>
          <a:prstGeom prst="rect">
            <a:avLst/>
          </a:prstGeom>
          <a:noFill/>
        </p:spPr>
        <p:txBody>
          <a:bodyPr wrap="square" rtlCol="0">
            <a:spAutoFit/>
          </a:bodyPr>
          <a:lstStyle/>
          <a:p>
            <a:pPr algn="ctr"/>
            <a:r>
              <a:rPr lang="en-IE" sz="3600" b="1" dirty="0" smtClean="0">
                <a:solidFill>
                  <a:srgbClr val="0070C0"/>
                </a:solidFill>
              </a:rPr>
              <a:t>Feasibility Study</a:t>
            </a:r>
            <a:endParaRPr lang="en-IE" sz="3600" b="1" dirty="0">
              <a:solidFill>
                <a:srgbClr val="0070C0"/>
              </a:solidFill>
            </a:endParaRPr>
          </a:p>
        </p:txBody>
      </p:sp>
    </p:spTree>
    <p:extLst>
      <p:ext uri="{BB962C8B-B14F-4D97-AF65-F5344CB8AC3E}">
        <p14:creationId xmlns:p14="http://schemas.microsoft.com/office/powerpoint/2010/main" val="1690968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Collaborators</a:t>
            </a:r>
            <a:endParaRPr lang="en-IE" b="1" dirty="0"/>
          </a:p>
        </p:txBody>
      </p:sp>
      <p:sp>
        <p:nvSpPr>
          <p:cNvPr id="3" name="TextBox 2"/>
          <p:cNvSpPr txBox="1"/>
          <p:nvPr/>
        </p:nvSpPr>
        <p:spPr>
          <a:xfrm>
            <a:off x="1396181" y="1848465"/>
            <a:ext cx="6626942" cy="2862322"/>
          </a:xfrm>
          <a:prstGeom prst="rect">
            <a:avLst/>
          </a:prstGeom>
          <a:noFill/>
        </p:spPr>
        <p:txBody>
          <a:bodyPr wrap="square" rtlCol="0">
            <a:spAutoFit/>
          </a:bodyPr>
          <a:lstStyle/>
          <a:p>
            <a:r>
              <a:rPr lang="en-IE" sz="3600" dirty="0" smtClean="0"/>
              <a:t>Ms Amy Gillis </a:t>
            </a:r>
          </a:p>
          <a:p>
            <a:r>
              <a:rPr lang="en-IE" sz="3600" dirty="0" smtClean="0"/>
              <a:t>Mr Donal O` Connor  </a:t>
            </a:r>
          </a:p>
          <a:p>
            <a:r>
              <a:rPr lang="en-IE" sz="3600" dirty="0" smtClean="0"/>
              <a:t>Professor Kevin C Conlon</a:t>
            </a:r>
            <a:endParaRPr lang="en-IE" sz="3600" dirty="0"/>
          </a:p>
          <a:p>
            <a:r>
              <a:rPr lang="en-IE" sz="3600" dirty="0"/>
              <a:t>Professor Paul F Ridgway</a:t>
            </a:r>
          </a:p>
          <a:p>
            <a:endParaRPr lang="en-IE" sz="3600" dirty="0"/>
          </a:p>
        </p:txBody>
      </p:sp>
    </p:spTree>
    <p:extLst>
      <p:ext uri="{BB962C8B-B14F-4D97-AF65-F5344CB8AC3E}">
        <p14:creationId xmlns:p14="http://schemas.microsoft.com/office/powerpoint/2010/main" val="1778896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8933" y="440267"/>
            <a:ext cx="7586134" cy="2769989"/>
          </a:xfrm>
          <a:prstGeom prst="rect">
            <a:avLst/>
          </a:prstGeom>
        </p:spPr>
        <p:txBody>
          <a:bodyPr wrap="square">
            <a:spAutoFit/>
          </a:bodyPr>
          <a:lstStyle/>
          <a:p>
            <a:pPr algn="ctr"/>
            <a:r>
              <a:rPr lang="en-GB" sz="3600" b="1" dirty="0" smtClean="0">
                <a:solidFill>
                  <a:srgbClr val="0070C0"/>
                </a:solidFill>
              </a:rPr>
              <a:t>Alternative Clinical-Skills Examination</a:t>
            </a:r>
          </a:p>
          <a:p>
            <a:pPr algn="ctr"/>
            <a:r>
              <a:rPr lang="en-GB" sz="3600" b="1" dirty="0" smtClean="0">
                <a:solidFill>
                  <a:srgbClr val="0070C0"/>
                </a:solidFill>
              </a:rPr>
              <a:t>“ACE” </a:t>
            </a:r>
            <a:r>
              <a:rPr lang="en-GB" sz="1600" dirty="0"/>
              <a:t> </a:t>
            </a:r>
            <a:endParaRPr lang="en-GB" sz="1600" dirty="0" smtClean="0"/>
          </a:p>
          <a:p>
            <a:pPr algn="ctr"/>
            <a:endParaRPr lang="en-IE" sz="1600" b="1" dirty="0">
              <a:solidFill>
                <a:schemeClr val="tx2">
                  <a:lumMod val="75000"/>
                </a:schemeClr>
              </a:solidFill>
              <a:cs typeface="Arial" pitchFamily="34" charset="0"/>
            </a:endParaRPr>
          </a:p>
          <a:p>
            <a:pPr marL="285750" indent="-285750">
              <a:buFont typeface="Arial" panose="020B0604020202020204" pitchFamily="34" charset="0"/>
              <a:buChar char="•"/>
            </a:pPr>
            <a:r>
              <a:rPr lang="en-GB" dirty="0">
                <a:cs typeface="Arial" pitchFamily="34" charset="0"/>
              </a:rPr>
              <a:t>Common </a:t>
            </a:r>
            <a:r>
              <a:rPr lang="en-GB" dirty="0" smtClean="0">
                <a:cs typeface="Arial" pitchFamily="34" charset="0"/>
              </a:rPr>
              <a:t>cases </a:t>
            </a:r>
            <a:r>
              <a:rPr lang="en-GB" dirty="0">
                <a:cs typeface="Arial" pitchFamily="34" charset="0"/>
              </a:rPr>
              <a:t>(0.5 hour per station);</a:t>
            </a:r>
          </a:p>
          <a:p>
            <a:pPr marL="285750" indent="-285750">
              <a:buFont typeface="Arial" panose="020B0604020202020204" pitchFamily="34" charset="0"/>
              <a:buChar char="•"/>
            </a:pPr>
            <a:r>
              <a:rPr lang="en-GB" dirty="0">
                <a:cs typeface="Arial" pitchFamily="34" charset="0"/>
              </a:rPr>
              <a:t>Observed by </a:t>
            </a:r>
            <a:r>
              <a:rPr lang="en-GB" dirty="0" smtClean="0">
                <a:cs typeface="Arial" pitchFamily="34" charset="0"/>
              </a:rPr>
              <a:t>examiners with GRS raters</a:t>
            </a:r>
            <a:r>
              <a:rPr lang="en-GB" dirty="0">
                <a:cs typeface="Arial" pitchFamily="34" charset="0"/>
              </a:rPr>
              <a:t>, standardised patient and materials (referral letters, imaging, investigation results</a:t>
            </a:r>
            <a:r>
              <a:rPr lang="en-GB" dirty="0" smtClean="0">
                <a:cs typeface="Arial" pitchFamily="34" charset="0"/>
              </a:rPr>
              <a:t>)</a:t>
            </a:r>
          </a:p>
          <a:p>
            <a:pPr marL="285750" indent="-285750">
              <a:buFont typeface="Arial" panose="020B0604020202020204" pitchFamily="34" charset="0"/>
              <a:buChar char="•"/>
            </a:pPr>
            <a:endParaRPr lang="en-GB" sz="1600" dirty="0" smtClean="0">
              <a:cs typeface="Arial" pitchFamily="34" charset="0"/>
            </a:endParaRPr>
          </a:p>
          <a:p>
            <a:pPr marL="285750" indent="-285750">
              <a:buFont typeface="Arial" panose="020B0604020202020204" pitchFamily="34" charset="0"/>
              <a:buChar char="•"/>
            </a:pPr>
            <a:endParaRPr lang="en-GB" sz="1600" dirty="0">
              <a:cs typeface="Arial"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89935" y="2625214"/>
            <a:ext cx="7996281" cy="3629282"/>
          </a:xfrm>
          <a:prstGeom prst="rect">
            <a:avLst/>
          </a:prstGeom>
        </p:spPr>
      </p:pic>
    </p:spTree>
    <p:extLst>
      <p:ext uri="{BB962C8B-B14F-4D97-AF65-F5344CB8AC3E}">
        <p14:creationId xmlns:p14="http://schemas.microsoft.com/office/powerpoint/2010/main" val="501012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Standardisation</a:t>
            </a:r>
            <a:endParaRPr lang="en-GB" b="1" dirty="0"/>
          </a:p>
        </p:txBody>
      </p:sp>
      <p:sp>
        <p:nvSpPr>
          <p:cNvPr id="3" name="Rectangle 2"/>
          <p:cNvSpPr/>
          <p:nvPr/>
        </p:nvSpPr>
        <p:spPr>
          <a:xfrm>
            <a:off x="577516" y="2271562"/>
            <a:ext cx="7752095" cy="2677656"/>
          </a:xfrm>
          <a:prstGeom prst="rect">
            <a:avLst/>
          </a:prstGeom>
        </p:spPr>
        <p:txBody>
          <a:bodyPr wrap="square">
            <a:spAutoFit/>
          </a:bodyPr>
          <a:lstStyle/>
          <a:p>
            <a:pPr marL="285750" indent="-285750">
              <a:buFont typeface="Arial" panose="020B0604020202020204" pitchFamily="34" charset="0"/>
              <a:buChar char="•"/>
            </a:pPr>
            <a:r>
              <a:rPr lang="en-IE" sz="2400" dirty="0">
                <a:solidFill>
                  <a:srgbClr val="000000"/>
                </a:solidFill>
                <a:ea typeface="Calibri" panose="020F0502020204030204" pitchFamily="34" charset="0"/>
                <a:cs typeface="Times New Roman" panose="02020603050405020304" pitchFamily="18" charset="0"/>
              </a:rPr>
              <a:t>Content experts within the medical school who have experience with </a:t>
            </a:r>
            <a:r>
              <a:rPr lang="en-IE" sz="2400" dirty="0" smtClean="0">
                <a:solidFill>
                  <a:srgbClr val="000000"/>
                </a:solidFill>
                <a:ea typeface="Calibri" panose="020F0502020204030204" pitchFamily="34" charset="0"/>
                <a:cs typeface="Times New Roman" panose="02020603050405020304" pitchFamily="18" charset="0"/>
              </a:rPr>
              <a:t>assessment at </a:t>
            </a:r>
            <a:r>
              <a:rPr lang="en-IE" sz="2400" dirty="0">
                <a:solidFill>
                  <a:srgbClr val="000000"/>
                </a:solidFill>
                <a:ea typeface="Calibri" panose="020F0502020204030204" pitchFamily="34" charset="0"/>
                <a:cs typeface="Times New Roman" panose="02020603050405020304" pitchFamily="18" charset="0"/>
              </a:rPr>
              <a:t>a local and national level developed the cases ensuring comparable complexity across cases. </a:t>
            </a:r>
            <a:endParaRPr lang="en-IE" sz="2400" dirty="0" smtClean="0">
              <a:solidFill>
                <a:srgbClr val="000000"/>
              </a:solidFill>
              <a:ea typeface="Calibri" panose="020F0502020204030204" pitchFamily="34" charset="0"/>
              <a:cs typeface="Times New Roman" panose="02020603050405020304" pitchFamily="18" charset="0"/>
            </a:endParaRPr>
          </a:p>
          <a:p>
            <a:endParaRPr lang="en-IE" sz="2400" dirty="0" smtClean="0">
              <a:solidFill>
                <a:srgbClr val="000000"/>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IE" sz="2400" dirty="0" smtClean="0">
                <a:solidFill>
                  <a:srgbClr val="000000"/>
                </a:solidFill>
                <a:ea typeface="Calibri" panose="020F0502020204030204" pitchFamily="34" charset="0"/>
                <a:cs typeface="Times New Roman" panose="02020603050405020304" pitchFamily="18" charset="0"/>
              </a:rPr>
              <a:t>Each </a:t>
            </a:r>
            <a:r>
              <a:rPr lang="en-IE" sz="2400" dirty="0">
                <a:solidFill>
                  <a:srgbClr val="000000"/>
                </a:solidFill>
                <a:ea typeface="Calibri" panose="020F0502020204030204" pitchFamily="34" charset="0"/>
                <a:cs typeface="Times New Roman" panose="02020603050405020304" pitchFamily="18" charset="0"/>
              </a:rPr>
              <a:t>case was reviewed further by content experts and pilot-tested.</a:t>
            </a:r>
            <a:endParaRPr lang="en-GB" sz="2400" dirty="0"/>
          </a:p>
        </p:txBody>
      </p:sp>
    </p:spTree>
    <p:extLst>
      <p:ext uri="{BB962C8B-B14F-4D97-AF65-F5344CB8AC3E}">
        <p14:creationId xmlns:p14="http://schemas.microsoft.com/office/powerpoint/2010/main" val="3336242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
            </a:r>
            <a:br>
              <a:rPr lang="en-GB" dirty="0"/>
            </a:br>
            <a:r>
              <a:rPr lang="en-GB" b="1" dirty="0" smtClean="0"/>
              <a:t>Data preparation and analysis</a:t>
            </a:r>
            <a:endParaRPr lang="en-GB" b="1" dirty="0"/>
          </a:p>
        </p:txBody>
      </p:sp>
      <p:sp>
        <p:nvSpPr>
          <p:cNvPr id="3" name="Rectangle 2"/>
          <p:cNvSpPr/>
          <p:nvPr/>
        </p:nvSpPr>
        <p:spPr>
          <a:xfrm>
            <a:off x="658368" y="1545336"/>
            <a:ext cx="7799832" cy="2954655"/>
          </a:xfrm>
          <a:prstGeom prst="rect">
            <a:avLst/>
          </a:prstGeom>
        </p:spPr>
        <p:txBody>
          <a:bodyPr wrap="square">
            <a:spAutoFit/>
          </a:bodyPr>
          <a:lstStyle/>
          <a:p>
            <a:pPr marL="285750" indent="-285750">
              <a:buFont typeface="Arial" panose="020B0604020202020204" pitchFamily="34" charset="0"/>
              <a:buChar char="•"/>
            </a:pPr>
            <a:r>
              <a:rPr lang="en-GB" sz="2400" dirty="0">
                <a:solidFill>
                  <a:srgbClr val="000000"/>
                </a:solidFill>
              </a:rPr>
              <a:t>Krippendorrf's </a:t>
            </a:r>
            <a:r>
              <a:rPr lang="en-IE" sz="2400" dirty="0" smtClean="0">
                <a:solidFill>
                  <a:srgbClr val="000000"/>
                </a:solidFill>
                <a:ea typeface="Calibri" panose="020F0502020204030204" pitchFamily="34" charset="0"/>
                <a:cs typeface="Times New Roman" panose="02020603050405020304" pitchFamily="18" charset="0"/>
              </a:rPr>
              <a:t>Alpha - Inter-rater </a:t>
            </a:r>
            <a:r>
              <a:rPr lang="en-IE" sz="2400" dirty="0">
                <a:solidFill>
                  <a:srgbClr val="000000"/>
                </a:solidFill>
                <a:ea typeface="Calibri" panose="020F0502020204030204" pitchFamily="34" charset="0"/>
                <a:cs typeface="Times New Roman" panose="02020603050405020304" pitchFamily="18" charset="0"/>
              </a:rPr>
              <a:t>reliability tests </a:t>
            </a:r>
            <a:r>
              <a:rPr lang="en-IE" sz="2400" dirty="0" smtClean="0">
                <a:solidFill>
                  <a:srgbClr val="000000"/>
                </a:solidFill>
                <a:ea typeface="Calibri" panose="020F0502020204030204" pitchFamily="34" charset="0"/>
                <a:cs typeface="Times New Roman" panose="02020603050405020304" pitchFamily="18" charset="0"/>
              </a:rPr>
              <a:t>- (</a:t>
            </a:r>
            <a:r>
              <a:rPr lang="en-IE" sz="2400" dirty="0">
                <a:solidFill>
                  <a:srgbClr val="000000"/>
                </a:solidFill>
                <a:ea typeface="Calibri" panose="020F0502020204030204" pitchFamily="34" charset="0"/>
                <a:cs typeface="Times New Roman" panose="02020603050405020304" pitchFamily="18" charset="0"/>
              </a:rPr>
              <a:t>Greene, 1999</a:t>
            </a:r>
            <a:r>
              <a:rPr lang="en-IE" sz="2400" dirty="0" smtClean="0">
                <a:solidFill>
                  <a:srgbClr val="000000"/>
                </a:solidFill>
                <a:ea typeface="Calibri" panose="020F0502020204030204" pitchFamily="34" charset="0"/>
                <a:cs typeface="Times New Roman" panose="02020603050405020304" pitchFamily="18" charset="0"/>
              </a:rPr>
              <a:t>) to examine levels of agreement between independent examiners.</a:t>
            </a:r>
          </a:p>
          <a:p>
            <a:pPr marL="285750" indent="-285750">
              <a:buFont typeface="Arial" panose="020B0604020202020204" pitchFamily="34" charset="0"/>
              <a:buChar char="•"/>
            </a:pPr>
            <a:endParaRPr lang="en-IE" sz="2400" dirty="0" smtClean="0">
              <a:solidFill>
                <a:srgbClr val="000000"/>
              </a:solidFill>
              <a:ea typeface="Calibri" panose="020F0502020204030204" pitchFamily="34" charset="0"/>
              <a:cs typeface="Times New Roman" panose="02020603050405020304" pitchFamily="18" charset="0"/>
            </a:endParaRPr>
          </a:p>
          <a:p>
            <a:pPr algn="ctr"/>
            <a:r>
              <a:rPr lang="en-IE" sz="2400" dirty="0" smtClean="0"/>
              <a:t> </a:t>
            </a:r>
            <a:r>
              <a:rPr lang="en-IE" sz="2400" dirty="0"/>
              <a:t> </a:t>
            </a:r>
            <a:r>
              <a:rPr lang="en-IE" sz="2400" dirty="0" smtClean="0"/>
              <a:t>   </a:t>
            </a:r>
            <a:r>
              <a:rPr lang="en-IE" sz="2400" b="1" dirty="0" smtClean="0">
                <a:solidFill>
                  <a:srgbClr val="0070C0"/>
                </a:solidFill>
              </a:rPr>
              <a:t>Low correlation = &lt; </a:t>
            </a:r>
            <a:r>
              <a:rPr lang="en-IE" sz="2400" b="1" dirty="0" smtClean="0">
                <a:solidFill>
                  <a:srgbClr val="0070C0"/>
                </a:solidFill>
              </a:rPr>
              <a:t>0.59</a:t>
            </a:r>
            <a:endParaRPr lang="en-IE" sz="2400" b="1" dirty="0" smtClean="0">
              <a:solidFill>
                <a:srgbClr val="0070C0"/>
              </a:solidFill>
            </a:endParaRPr>
          </a:p>
          <a:p>
            <a:pPr algn="ctr"/>
            <a:r>
              <a:rPr lang="en-IE" sz="2400" b="1" dirty="0" smtClean="0">
                <a:solidFill>
                  <a:srgbClr val="0070C0"/>
                </a:solidFill>
              </a:rPr>
              <a:t>     Medium correlation = 0.6-0.79</a:t>
            </a:r>
          </a:p>
          <a:p>
            <a:pPr algn="ctr"/>
            <a:r>
              <a:rPr lang="en-IE" sz="2400" b="1" dirty="0">
                <a:solidFill>
                  <a:srgbClr val="0070C0"/>
                </a:solidFill>
              </a:rPr>
              <a:t> </a:t>
            </a:r>
            <a:r>
              <a:rPr lang="en-IE" sz="2400" b="1" dirty="0" smtClean="0">
                <a:solidFill>
                  <a:srgbClr val="0070C0"/>
                </a:solidFill>
              </a:rPr>
              <a:t>    High correlation = 0.8-1.0</a:t>
            </a:r>
          </a:p>
          <a:p>
            <a:endParaRPr lang="en-GB" dirty="0"/>
          </a:p>
        </p:txBody>
      </p:sp>
      <p:sp>
        <p:nvSpPr>
          <p:cNvPr id="4" name="Rectangle 3"/>
          <p:cNvSpPr/>
          <p:nvPr/>
        </p:nvSpPr>
        <p:spPr>
          <a:xfrm rot="10800000" flipV="1">
            <a:off x="897774" y="4555998"/>
            <a:ext cx="7340967" cy="830997"/>
          </a:xfrm>
          <a:prstGeom prst="rect">
            <a:avLst/>
          </a:prstGeom>
        </p:spPr>
        <p:txBody>
          <a:bodyPr wrap="square">
            <a:spAutoFit/>
          </a:bodyPr>
          <a:lstStyle/>
          <a:p>
            <a:pPr marL="285750" indent="-285750">
              <a:buFont typeface="Arial" panose="020B0604020202020204" pitchFamily="34" charset="0"/>
              <a:buChar char="•"/>
            </a:pPr>
            <a:r>
              <a:rPr lang="en-IE" sz="2400" dirty="0">
                <a:solidFill>
                  <a:srgbClr val="000000"/>
                </a:solidFill>
                <a:ea typeface="Calibri" panose="020F0502020204030204" pitchFamily="34" charset="0"/>
                <a:cs typeface="Times New Roman" panose="02020603050405020304" pitchFamily="18" charset="0"/>
              </a:rPr>
              <a:t>Free text comments were analysed using the “cut and paste” technique (Richie, 2000) </a:t>
            </a:r>
            <a:endParaRPr lang="en-GB" sz="2400" dirty="0"/>
          </a:p>
        </p:txBody>
      </p:sp>
    </p:spTree>
    <p:extLst>
      <p:ext uri="{BB962C8B-B14F-4D97-AF65-F5344CB8AC3E}">
        <p14:creationId xmlns:p14="http://schemas.microsoft.com/office/powerpoint/2010/main" val="1566746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Methods</a:t>
            </a:r>
            <a:endParaRPr lang="en-GB" b="1" dirty="0"/>
          </a:p>
        </p:txBody>
      </p:sp>
      <p:sp>
        <p:nvSpPr>
          <p:cNvPr id="3" name="Rectangle 2"/>
          <p:cNvSpPr/>
          <p:nvPr/>
        </p:nvSpPr>
        <p:spPr>
          <a:xfrm>
            <a:off x="529388" y="1251284"/>
            <a:ext cx="8109285" cy="4355038"/>
          </a:xfrm>
          <a:prstGeom prst="rect">
            <a:avLst/>
          </a:prstGeom>
        </p:spPr>
        <p:txBody>
          <a:bodyPr wrap="square">
            <a:spAutoFit/>
          </a:bodyPr>
          <a:lstStyle/>
          <a:p>
            <a:pPr marL="285750" indent="-285750">
              <a:lnSpc>
                <a:spcPct val="150000"/>
              </a:lnSpc>
              <a:spcAft>
                <a:spcPts val="1500"/>
              </a:spcAft>
              <a:buFont typeface="Arial" panose="020B0604020202020204" pitchFamily="34" charset="0"/>
              <a:buChar char="•"/>
            </a:pPr>
            <a:r>
              <a:rPr lang="en-GB" sz="2400" dirty="0" smtClean="0">
                <a:cs typeface="Arial" pitchFamily="34" charset="0"/>
              </a:rPr>
              <a:t>48 - Year 3 medical </a:t>
            </a:r>
            <a:r>
              <a:rPr lang="en-GB" sz="2400" dirty="0">
                <a:cs typeface="Arial" pitchFamily="34" charset="0"/>
              </a:rPr>
              <a:t>students </a:t>
            </a:r>
            <a:r>
              <a:rPr lang="en-GB" sz="2400" dirty="0" smtClean="0">
                <a:cs typeface="Arial" pitchFamily="34" charset="0"/>
              </a:rPr>
              <a:t>volunteered to </a:t>
            </a:r>
            <a:r>
              <a:rPr lang="en-GB" sz="2400" dirty="0">
                <a:cs typeface="Arial" pitchFamily="34" charset="0"/>
              </a:rPr>
              <a:t>participate in </a:t>
            </a:r>
            <a:r>
              <a:rPr lang="en-GB" sz="2400" dirty="0" smtClean="0">
                <a:cs typeface="Arial" pitchFamily="34" charset="0"/>
              </a:rPr>
              <a:t>November 2016. </a:t>
            </a:r>
            <a:endParaRPr lang="en-GB" sz="2400" dirty="0">
              <a:cs typeface="Arial" pitchFamily="34" charset="0"/>
            </a:endParaRPr>
          </a:p>
          <a:p>
            <a:pPr marL="285750" indent="-285750">
              <a:lnSpc>
                <a:spcPct val="150000"/>
              </a:lnSpc>
              <a:spcAft>
                <a:spcPts val="1500"/>
              </a:spcAft>
              <a:buFont typeface="Arial" panose="020B0604020202020204" pitchFamily="34" charset="0"/>
              <a:buChar char="•"/>
            </a:pPr>
            <a:r>
              <a:rPr lang="en-GB" sz="2400" dirty="0" smtClean="0">
                <a:cs typeface="Arial" pitchFamily="34" charset="0"/>
              </a:rPr>
              <a:t>The </a:t>
            </a:r>
            <a:r>
              <a:rPr lang="en-GB" sz="2400" dirty="0">
                <a:cs typeface="Arial" pitchFamily="34" charset="0"/>
              </a:rPr>
              <a:t>"ACE" format consisted of 4 sequential patient encounters observed by two independent examiners. </a:t>
            </a:r>
            <a:r>
              <a:rPr lang="en-GB" sz="2400" dirty="0" smtClean="0">
                <a:cs typeface="Arial" pitchFamily="34" charset="0"/>
              </a:rPr>
              <a:t>One present and one remote  (n=16).</a:t>
            </a:r>
            <a:endParaRPr lang="en-GB" sz="2400" dirty="0">
              <a:cs typeface="Arial" pitchFamily="34" charset="0"/>
            </a:endParaRPr>
          </a:p>
          <a:p>
            <a:pPr marL="285750" indent="-285750">
              <a:lnSpc>
                <a:spcPct val="150000"/>
              </a:lnSpc>
              <a:spcAft>
                <a:spcPts val="1500"/>
              </a:spcAft>
              <a:buFont typeface="Arial" panose="020B0604020202020204" pitchFamily="34" charset="0"/>
              <a:buChar char="•"/>
            </a:pPr>
            <a:r>
              <a:rPr lang="en-GB" sz="2400" dirty="0">
                <a:cs typeface="Arial" pitchFamily="34" charset="0"/>
              </a:rPr>
              <a:t>Examiners and students evaluated </a:t>
            </a:r>
            <a:r>
              <a:rPr lang="en-GB" sz="2400" dirty="0" smtClean="0">
                <a:cs typeface="Arial" pitchFamily="34" charset="0"/>
              </a:rPr>
              <a:t>“RITA” using free </a:t>
            </a:r>
            <a:r>
              <a:rPr lang="en-GB" sz="2400" dirty="0">
                <a:cs typeface="Arial" pitchFamily="34" charset="0"/>
              </a:rPr>
              <a:t>text comments. </a:t>
            </a:r>
            <a:endParaRPr lang="en-IE" sz="2400" b="1" dirty="0">
              <a:solidFill>
                <a:schemeClr val="tx2">
                  <a:lumMod val="75000"/>
                </a:schemeClr>
              </a:solidFill>
              <a:cs typeface="Arial" pitchFamily="34" charset="0"/>
            </a:endParaRPr>
          </a:p>
        </p:txBody>
      </p:sp>
    </p:spTree>
    <p:extLst>
      <p:ext uri="{BB962C8B-B14F-4D97-AF65-F5344CB8AC3E}">
        <p14:creationId xmlns:p14="http://schemas.microsoft.com/office/powerpoint/2010/main" val="1838829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n-GB"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b="1" dirty="0" smtClean="0">
                <a:solidFill>
                  <a:srgbClr val="0070C0"/>
                </a:solidFill>
                <a:latin typeface="+mn-lt"/>
                <a:ea typeface="Times New Roman" panose="02020603050405020304" pitchFamily="18" charset="0"/>
                <a:cs typeface="Times New Roman" panose="02020603050405020304" pitchFamily="18" charset="0"/>
              </a:rPr>
              <a:t>Standard Setting</a:t>
            </a:r>
            <a:endParaRPr lang="en-GB" b="1" dirty="0">
              <a:solidFill>
                <a:srgbClr val="0070C0"/>
              </a:solidFill>
              <a:latin typeface="+mn-lt"/>
            </a:endParaRPr>
          </a:p>
        </p:txBody>
      </p:sp>
      <p:sp>
        <p:nvSpPr>
          <p:cNvPr id="3" name="Rectangle 2"/>
          <p:cNvSpPr/>
          <p:nvPr/>
        </p:nvSpPr>
        <p:spPr>
          <a:xfrm>
            <a:off x="667512" y="1316735"/>
            <a:ext cx="7772400" cy="5509200"/>
          </a:xfrm>
          <a:prstGeom prst="rect">
            <a:avLst/>
          </a:prstGeom>
        </p:spPr>
        <p:txBody>
          <a:bodyPr wrap="square">
            <a:spAutoFit/>
          </a:bodyPr>
          <a:lstStyle/>
          <a:p>
            <a:pPr algn="just">
              <a:lnSpc>
                <a:spcPct val="200000"/>
              </a:lnSpc>
            </a:pPr>
            <a:r>
              <a:rPr lang="en-IE" sz="2000" dirty="0" smtClean="0">
                <a:solidFill>
                  <a:srgbClr val="000000"/>
                </a:solidFill>
                <a:ea typeface="Calibri" panose="020F0502020204030204" pitchFamily="34" charset="0"/>
                <a:cs typeface="Times New Roman" panose="02020603050405020304" pitchFamily="18" charset="0"/>
              </a:rPr>
              <a:t>Marking Scale 1 – 5 </a:t>
            </a:r>
          </a:p>
          <a:p>
            <a:pPr algn="just">
              <a:lnSpc>
                <a:spcPct val="200000"/>
              </a:lnSpc>
            </a:pPr>
            <a:r>
              <a:rPr lang="en-IE" sz="2000" dirty="0" smtClean="0">
                <a:solidFill>
                  <a:srgbClr val="000000"/>
                </a:solidFill>
                <a:ea typeface="Calibri" panose="020F0502020204030204" pitchFamily="34" charset="0"/>
                <a:cs typeface="Times New Roman" panose="02020603050405020304" pitchFamily="18" charset="0"/>
              </a:rPr>
              <a:t>Mark 3 out of 5 on GRS = readiness </a:t>
            </a:r>
            <a:r>
              <a:rPr lang="en-IE" sz="2000" dirty="0">
                <a:solidFill>
                  <a:srgbClr val="000000"/>
                </a:solidFill>
                <a:ea typeface="Calibri" panose="020F0502020204030204" pitchFamily="34" charset="0"/>
                <a:cs typeface="Times New Roman" panose="02020603050405020304" pitchFamily="18" charset="0"/>
              </a:rPr>
              <a:t>for </a:t>
            </a:r>
            <a:r>
              <a:rPr lang="en-IE" sz="2000" dirty="0" smtClean="0">
                <a:solidFill>
                  <a:srgbClr val="000000"/>
                </a:solidFill>
                <a:ea typeface="Calibri" panose="020F0502020204030204" pitchFamily="34" charset="0"/>
                <a:cs typeface="Times New Roman" panose="02020603050405020304" pitchFamily="18" charset="0"/>
              </a:rPr>
              <a:t>Year 4 </a:t>
            </a:r>
            <a:r>
              <a:rPr lang="en-IE" sz="2000" dirty="0">
                <a:solidFill>
                  <a:srgbClr val="000000"/>
                </a:solidFill>
                <a:ea typeface="Calibri" panose="020F0502020204030204" pitchFamily="34" charset="0"/>
                <a:cs typeface="Times New Roman" panose="02020603050405020304" pitchFamily="18" charset="0"/>
              </a:rPr>
              <a:t>practice. </a:t>
            </a:r>
            <a:endParaRPr lang="en-IE" sz="2000" dirty="0" smtClean="0">
              <a:solidFill>
                <a:srgbClr val="000000"/>
              </a:solidFill>
              <a:ea typeface="Calibri" panose="020F0502020204030204" pitchFamily="34" charset="0"/>
              <a:cs typeface="Times New Roman" panose="02020603050405020304" pitchFamily="18" charset="0"/>
            </a:endParaRPr>
          </a:p>
          <a:p>
            <a:pPr algn="just">
              <a:lnSpc>
                <a:spcPct val="200000"/>
              </a:lnSpc>
            </a:pPr>
            <a:r>
              <a:rPr lang="en-IE" sz="2000" dirty="0">
                <a:solidFill>
                  <a:srgbClr val="000000"/>
                </a:solidFill>
                <a:ea typeface="Calibri" panose="020F0502020204030204" pitchFamily="34" charset="0"/>
                <a:cs typeface="Arial" panose="020B0604020202020204" pitchFamily="34" charset="0"/>
              </a:rPr>
              <a:t>Examiners </a:t>
            </a:r>
            <a:r>
              <a:rPr lang="en-IE" sz="2000" u="sng" dirty="0" smtClean="0">
                <a:solidFill>
                  <a:srgbClr val="000000"/>
                </a:solidFill>
                <a:ea typeface="Calibri" panose="020F0502020204030204" pitchFamily="34" charset="0"/>
                <a:cs typeface="Arial" panose="020B0604020202020204" pitchFamily="34" charset="0"/>
              </a:rPr>
              <a:t>must</a:t>
            </a:r>
            <a:r>
              <a:rPr lang="en-IE" sz="2000" dirty="0" smtClean="0">
                <a:solidFill>
                  <a:srgbClr val="000000"/>
                </a:solidFill>
                <a:ea typeface="Calibri" panose="020F0502020204030204" pitchFamily="34" charset="0"/>
                <a:cs typeface="Arial" panose="020B0604020202020204" pitchFamily="34" charset="0"/>
              </a:rPr>
              <a:t> mark </a:t>
            </a:r>
            <a:r>
              <a:rPr lang="en-IE" sz="2000" dirty="0">
                <a:solidFill>
                  <a:srgbClr val="000000"/>
                </a:solidFill>
                <a:ea typeface="Calibri" panose="020F0502020204030204" pitchFamily="34" charset="0"/>
                <a:cs typeface="Arial" panose="020B0604020202020204" pitchFamily="34" charset="0"/>
              </a:rPr>
              <a:t>the student independent of each other</a:t>
            </a:r>
            <a:r>
              <a:rPr lang="en-IE" sz="2000" dirty="0" smtClean="0">
                <a:solidFill>
                  <a:srgbClr val="000000"/>
                </a:solidFill>
                <a:ea typeface="Calibri" panose="020F0502020204030204" pitchFamily="34" charset="0"/>
                <a:cs typeface="Arial" panose="020B0604020202020204" pitchFamily="34" charset="0"/>
              </a:rPr>
              <a:t>.</a:t>
            </a:r>
          </a:p>
          <a:p>
            <a:pPr algn="just">
              <a:lnSpc>
                <a:spcPct val="200000"/>
              </a:lnSpc>
            </a:pPr>
            <a:r>
              <a:rPr lang="en-IE" sz="2000" b="1" dirty="0" smtClean="0">
                <a:ea typeface="Calibri" panose="020F0502020204030204" pitchFamily="34" charset="0"/>
                <a:cs typeface="Arial" panose="020B0604020202020204" pitchFamily="34" charset="0"/>
              </a:rPr>
              <a:t>Professionalism</a:t>
            </a:r>
            <a:r>
              <a:rPr lang="en-IE" sz="2000" dirty="0" smtClean="0">
                <a:solidFill>
                  <a:srgbClr val="FF0000"/>
                </a:solidFill>
                <a:ea typeface="Calibri" panose="020F0502020204030204" pitchFamily="34" charset="0"/>
                <a:cs typeface="Arial" panose="020B0604020202020204" pitchFamily="34" charset="0"/>
              </a:rPr>
              <a:t> </a:t>
            </a:r>
            <a:r>
              <a:rPr lang="en-IE" sz="2000" dirty="0" smtClean="0">
                <a:ea typeface="Calibri" panose="020F0502020204030204" pitchFamily="34" charset="0"/>
                <a:cs typeface="Arial" panose="020B0604020202020204" pitchFamily="34" charset="0"/>
              </a:rPr>
              <a:t>and</a:t>
            </a:r>
            <a:r>
              <a:rPr lang="en-IE" sz="2000" dirty="0" smtClean="0">
                <a:solidFill>
                  <a:srgbClr val="FF0000"/>
                </a:solidFill>
                <a:ea typeface="Calibri" panose="020F0502020204030204" pitchFamily="34" charset="0"/>
                <a:cs typeface="Arial" panose="020B0604020202020204" pitchFamily="34" charset="0"/>
              </a:rPr>
              <a:t> </a:t>
            </a:r>
            <a:r>
              <a:rPr lang="en-IE" sz="2000" b="1" dirty="0" smtClean="0">
                <a:ea typeface="Calibri" panose="020F0502020204030204" pitchFamily="34" charset="0"/>
                <a:cs typeface="Arial" panose="020B0604020202020204" pitchFamily="34" charset="0"/>
              </a:rPr>
              <a:t>Patient Safety </a:t>
            </a:r>
            <a:r>
              <a:rPr lang="en-IE" sz="2000" dirty="0" smtClean="0">
                <a:ea typeface="Calibri" panose="020F0502020204030204" pitchFamily="34" charset="0"/>
                <a:cs typeface="Arial" panose="020B0604020202020204" pitchFamily="34" charset="0"/>
              </a:rPr>
              <a:t>to be considered in overall grade</a:t>
            </a:r>
            <a:endParaRPr lang="en-IE" sz="2000" dirty="0" smtClean="0">
              <a:solidFill>
                <a:srgbClr val="FF0000"/>
              </a:solidFill>
              <a:ea typeface="Calibri" panose="020F0502020204030204" pitchFamily="34" charset="0"/>
              <a:cs typeface="Times New Roman" panose="02020603050405020304" pitchFamily="18" charset="0"/>
            </a:endParaRPr>
          </a:p>
          <a:p>
            <a:pPr algn="just">
              <a:lnSpc>
                <a:spcPct val="200000"/>
              </a:lnSpc>
              <a:spcAft>
                <a:spcPts val="2400"/>
              </a:spcAft>
            </a:pPr>
            <a:r>
              <a:rPr lang="en-IE" sz="2000" dirty="0" smtClean="0">
                <a:solidFill>
                  <a:srgbClr val="000000"/>
                </a:solidFill>
                <a:ea typeface="Calibri" panose="020F0502020204030204" pitchFamily="34" charset="0"/>
                <a:cs typeface="Arial" panose="020B0604020202020204" pitchFamily="34" charset="0"/>
              </a:rPr>
              <a:t>Expectation </a:t>
            </a:r>
            <a:r>
              <a:rPr lang="en-IE" sz="2000" dirty="0">
                <a:solidFill>
                  <a:srgbClr val="000000"/>
                </a:solidFill>
                <a:ea typeface="Calibri" panose="020F0502020204030204" pitchFamily="34" charset="0"/>
                <a:cs typeface="Arial" panose="020B0604020202020204" pitchFamily="34" charset="0"/>
              </a:rPr>
              <a:t>regarding performance was </a:t>
            </a:r>
            <a:endParaRPr lang="en-IE" sz="2000" dirty="0" smtClean="0">
              <a:solidFill>
                <a:srgbClr val="000000"/>
              </a:solidFill>
              <a:ea typeface="Calibri" panose="020F0502020204030204" pitchFamily="34" charset="0"/>
              <a:cs typeface="Arial" panose="020B0604020202020204" pitchFamily="34" charset="0"/>
            </a:endParaRPr>
          </a:p>
          <a:p>
            <a:pPr algn="ctr"/>
            <a:r>
              <a:rPr lang="en-IE" sz="2400" b="1" dirty="0" smtClean="0">
                <a:solidFill>
                  <a:srgbClr val="0070C0"/>
                </a:solidFill>
                <a:ea typeface="Calibri" panose="020F0502020204030204" pitchFamily="34" charset="0"/>
                <a:cs typeface="Arial" panose="020B0604020202020204" pitchFamily="34" charset="0"/>
              </a:rPr>
              <a:t>Exceeds Expectation – IH (5) and 2H (4)</a:t>
            </a:r>
          </a:p>
          <a:p>
            <a:pPr algn="ctr"/>
            <a:r>
              <a:rPr lang="en-IE" sz="2400" b="1" dirty="0" smtClean="0">
                <a:solidFill>
                  <a:srgbClr val="0070C0"/>
                </a:solidFill>
                <a:ea typeface="Calibri" panose="020F0502020204030204" pitchFamily="34" charset="0"/>
                <a:cs typeface="Arial" panose="020B0604020202020204" pitchFamily="34" charset="0"/>
              </a:rPr>
              <a:t>Meets Expectation- Pass (3)</a:t>
            </a:r>
          </a:p>
          <a:p>
            <a:pPr algn="ctr"/>
            <a:r>
              <a:rPr lang="en-IE" sz="2400" b="1" dirty="0" smtClean="0">
                <a:solidFill>
                  <a:srgbClr val="0070C0"/>
                </a:solidFill>
                <a:ea typeface="Calibri" panose="020F0502020204030204" pitchFamily="34" charset="0"/>
                <a:cs typeface="Arial" panose="020B0604020202020204" pitchFamily="34" charset="0"/>
              </a:rPr>
              <a:t>Borderline- Safe but needs more practice (2)</a:t>
            </a:r>
          </a:p>
          <a:p>
            <a:pPr algn="ctr"/>
            <a:r>
              <a:rPr lang="en-IE" sz="2400" b="1" dirty="0" smtClean="0">
                <a:solidFill>
                  <a:srgbClr val="0070C0"/>
                </a:solidFill>
                <a:ea typeface="Calibri" panose="020F0502020204030204" pitchFamily="34" charset="0"/>
                <a:cs typeface="Arial" panose="020B0604020202020204" pitchFamily="34" charset="0"/>
              </a:rPr>
              <a:t>Below Expectation – Unsafe – Fail (1)</a:t>
            </a:r>
            <a:endParaRPr lang="en-IE" sz="2400" b="1" dirty="0">
              <a:solidFill>
                <a:srgbClr val="0070C0"/>
              </a:solidFill>
              <a:ea typeface="Calibri" panose="020F0502020204030204" pitchFamily="34" charset="0"/>
              <a:cs typeface="Arial" panose="020B0604020202020204" pitchFamily="34" charset="0"/>
            </a:endParaRPr>
          </a:p>
          <a:p>
            <a:pPr algn="just">
              <a:lnSpc>
                <a:spcPct val="200000"/>
              </a:lnSpc>
              <a:spcAft>
                <a:spcPts val="2400"/>
              </a:spcAft>
            </a:pPr>
            <a:endParaRPr lang="en-GB"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3637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Feedback to students</a:t>
            </a:r>
            <a:endParaRPr lang="en-GB" b="1" dirty="0"/>
          </a:p>
        </p:txBody>
      </p:sp>
      <p:sp>
        <p:nvSpPr>
          <p:cNvPr id="3" name="TextBox 2"/>
          <p:cNvSpPr txBox="1"/>
          <p:nvPr/>
        </p:nvSpPr>
        <p:spPr>
          <a:xfrm>
            <a:off x="987551" y="1627632"/>
            <a:ext cx="7342061"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A copy of all examiners marking sheets across 5 encounters were supplied to all students within 3 days</a:t>
            </a:r>
          </a:p>
          <a:p>
            <a:pPr marL="285750" indent="-285750">
              <a:buFont typeface="Arial" panose="020B0604020202020204" pitchFamily="34" charset="0"/>
              <a:buChar char="•"/>
            </a:pPr>
            <a:endParaRPr lang="en-GB" sz="2400" dirty="0"/>
          </a:p>
          <a:p>
            <a:pPr marL="285750" indent="-285750">
              <a:buFont typeface="Wingdings" panose="05000000000000000000" pitchFamily="2" charset="2"/>
              <a:buChar char="q"/>
            </a:pPr>
            <a:r>
              <a:rPr lang="en-GB" sz="2400" dirty="0" smtClean="0"/>
              <a:t>Yellow Sticker – issues with professionalism</a:t>
            </a:r>
          </a:p>
          <a:p>
            <a:pPr marL="285750" indent="-285750">
              <a:buFont typeface="Wingdings" panose="05000000000000000000" pitchFamily="2" charset="2"/>
              <a:buChar char="q"/>
            </a:pPr>
            <a:r>
              <a:rPr lang="en-GB" sz="2400" dirty="0" smtClean="0"/>
              <a:t>Red sticker – patient safety</a:t>
            </a:r>
          </a:p>
          <a:p>
            <a:pPr algn="ctr"/>
            <a:endParaRPr lang="en-GB" sz="2400" dirty="0"/>
          </a:p>
          <a:p>
            <a:pPr marL="285750" indent="-285750">
              <a:buFont typeface="Arial" panose="020B0604020202020204" pitchFamily="34" charset="0"/>
              <a:buChar char="•"/>
            </a:pPr>
            <a:r>
              <a:rPr lang="en-GB" sz="2400" dirty="0" smtClean="0"/>
              <a:t>Large group – PowerPoint on common areas requiring improvement – within one week of the assessment</a:t>
            </a:r>
            <a:endParaRPr lang="en-GB" sz="2400" dirty="0"/>
          </a:p>
          <a:p>
            <a:endParaRPr lang="en-GB" sz="2400" dirty="0"/>
          </a:p>
          <a:p>
            <a:pPr marL="285750" indent="-285750">
              <a:buFont typeface="Arial" panose="020B0604020202020204" pitchFamily="34" charset="0"/>
              <a:buChar char="•"/>
            </a:pPr>
            <a:r>
              <a:rPr lang="en-GB" sz="2400" dirty="0" smtClean="0"/>
              <a:t>Opportunity to meet for one to one feedback and discussion of gradings and examiners comments.</a:t>
            </a:r>
            <a:endParaRPr lang="en-GB" sz="2400" dirty="0"/>
          </a:p>
        </p:txBody>
      </p:sp>
    </p:spTree>
    <p:extLst>
      <p:ext uri="{BB962C8B-B14F-4D97-AF65-F5344CB8AC3E}">
        <p14:creationId xmlns:p14="http://schemas.microsoft.com/office/powerpoint/2010/main" val="1552747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038" y="120770"/>
            <a:ext cx="6903265" cy="646331"/>
          </a:xfrm>
          <a:prstGeom prst="rect">
            <a:avLst/>
          </a:prstGeom>
          <a:noFill/>
        </p:spPr>
        <p:txBody>
          <a:bodyPr wrap="square" rtlCol="0">
            <a:spAutoFit/>
          </a:bodyPr>
          <a:lstStyle/>
          <a:p>
            <a:pPr algn="ctr"/>
            <a:r>
              <a:rPr lang="en-IE" sz="3600" b="1" dirty="0">
                <a:solidFill>
                  <a:srgbClr val="0070C0"/>
                </a:solidFill>
              </a:rPr>
              <a:t>RESULTS – </a:t>
            </a:r>
            <a:r>
              <a:rPr lang="en-IE" sz="3600" b="1" dirty="0" smtClean="0">
                <a:solidFill>
                  <a:srgbClr val="0070C0"/>
                </a:solidFill>
              </a:rPr>
              <a:t>Quantitative</a:t>
            </a:r>
            <a:endParaRPr lang="en-IE" sz="3600" b="1" dirty="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37008641"/>
              </p:ext>
            </p:extLst>
          </p:nvPr>
        </p:nvGraphicFramePr>
        <p:xfrm>
          <a:off x="517584" y="948906"/>
          <a:ext cx="8057072" cy="4623755"/>
        </p:xfrm>
        <a:graphic>
          <a:graphicData uri="http://schemas.openxmlformats.org/drawingml/2006/table">
            <a:tbl>
              <a:tblPr/>
              <a:tblGrid>
                <a:gridCol w="4796288"/>
                <a:gridCol w="3260784"/>
              </a:tblGrid>
              <a:tr h="596615">
                <a:tc>
                  <a:txBody>
                    <a:bodyPr/>
                    <a:lstStyle/>
                    <a:p>
                      <a:pPr algn="l"/>
                      <a:r>
                        <a:rPr lang="en-GB" sz="3600" b="1" dirty="0" smtClean="0">
                          <a:effectLst/>
                        </a:rPr>
                        <a:t>Skill </a:t>
                      </a:r>
                      <a:endParaRPr lang="en-GB" sz="36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GB" sz="3200" b="1" dirty="0" smtClean="0"/>
                        <a:t>Result</a:t>
                      </a:r>
                      <a:endParaRPr lang="en-GB" sz="3200" b="1" dirty="0"/>
                    </a:p>
                  </a:txBody>
                  <a:tcPr>
                    <a:lnL w="12700" cap="flat" cmpd="sng" algn="ctr">
                      <a:solidFill>
                        <a:srgbClr val="000000"/>
                      </a:solidFill>
                      <a:prstDash val="solid"/>
                      <a:round/>
                      <a:headEnd type="none" w="med" len="med"/>
                      <a:tailEnd type="none" w="med" len="med"/>
                    </a:lnL>
                  </a:tcPr>
                </a:tc>
              </a:tr>
              <a:tr h="447460">
                <a:tc>
                  <a:txBody>
                    <a:bodyPr/>
                    <a:lstStyle/>
                    <a:p>
                      <a:r>
                        <a:rPr lang="en-GB" sz="2400" b="1" dirty="0" smtClean="0">
                          <a:solidFill>
                            <a:srgbClr val="000000"/>
                          </a:solidFill>
                          <a:effectLst/>
                        </a:rPr>
                        <a:t>History taking</a:t>
                      </a:r>
                      <a:endParaRPr lang="en-GB" sz="24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GB" sz="2400" b="1" dirty="0">
                          <a:solidFill>
                            <a:srgbClr val="000000"/>
                          </a:solidFill>
                          <a:effectLst/>
                        </a:rPr>
                        <a:t>0.487</a:t>
                      </a:r>
                      <a:endParaRPr lang="en-GB" sz="24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r>
              <a:tr h="447460">
                <a:tc>
                  <a:txBody>
                    <a:bodyPr/>
                    <a:lstStyle/>
                    <a:p>
                      <a:r>
                        <a:rPr lang="en-GB" sz="2400" b="1" dirty="0" smtClean="0">
                          <a:solidFill>
                            <a:srgbClr val="000000"/>
                          </a:solidFill>
                          <a:effectLst/>
                        </a:rPr>
                        <a:t>Physical Examination</a:t>
                      </a:r>
                      <a:endParaRPr lang="en-GB" sz="24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GB" sz="2400" b="1" dirty="0">
                          <a:solidFill>
                            <a:srgbClr val="000000"/>
                          </a:solidFill>
                          <a:effectLst/>
                        </a:rPr>
                        <a:t>0.458</a:t>
                      </a:r>
                      <a:endParaRPr lang="en-GB" sz="24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7460">
                <a:tc>
                  <a:txBody>
                    <a:bodyPr/>
                    <a:lstStyle/>
                    <a:p>
                      <a:r>
                        <a:rPr lang="en-GB" sz="2400" b="1" dirty="0" smtClean="0">
                          <a:solidFill>
                            <a:srgbClr val="000000"/>
                          </a:solidFill>
                          <a:effectLst/>
                        </a:rPr>
                        <a:t>Communication Skills</a:t>
                      </a:r>
                      <a:endParaRPr lang="en-GB" sz="24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GB" sz="2400" b="1" dirty="0">
                          <a:solidFill>
                            <a:srgbClr val="000000"/>
                          </a:solidFill>
                          <a:effectLst/>
                        </a:rPr>
                        <a:t>0.0714</a:t>
                      </a:r>
                      <a:endParaRPr lang="en-GB" sz="24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7460">
                <a:tc>
                  <a:txBody>
                    <a:bodyPr/>
                    <a:lstStyle/>
                    <a:p>
                      <a:r>
                        <a:rPr lang="en-GB" sz="2400" b="1" dirty="0">
                          <a:solidFill>
                            <a:srgbClr val="000000"/>
                          </a:solidFill>
                          <a:effectLst/>
                        </a:rPr>
                        <a:t>Privacy/Dignity</a:t>
                      </a:r>
                      <a:endParaRPr lang="en-GB" sz="24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GB" sz="2400" b="1" dirty="0">
                          <a:solidFill>
                            <a:srgbClr val="000000"/>
                          </a:solidFill>
                          <a:effectLst/>
                        </a:rPr>
                        <a:t>-0.182</a:t>
                      </a:r>
                      <a:endParaRPr lang="en-GB" sz="24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7460">
                <a:tc>
                  <a:txBody>
                    <a:bodyPr/>
                    <a:lstStyle/>
                    <a:p>
                      <a:r>
                        <a:rPr lang="en-GB" sz="2400" b="1" dirty="0">
                          <a:solidFill>
                            <a:srgbClr val="000000"/>
                          </a:solidFill>
                          <a:effectLst/>
                        </a:rPr>
                        <a:t>Time </a:t>
                      </a:r>
                      <a:r>
                        <a:rPr lang="en-GB" sz="2400" b="1" dirty="0" smtClean="0">
                          <a:solidFill>
                            <a:srgbClr val="000000"/>
                          </a:solidFill>
                          <a:effectLst/>
                        </a:rPr>
                        <a:t>Management</a:t>
                      </a:r>
                      <a:endParaRPr lang="en-GB" sz="24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GB" sz="2400" b="1" dirty="0">
                          <a:solidFill>
                            <a:srgbClr val="000000"/>
                          </a:solidFill>
                          <a:effectLst/>
                        </a:rPr>
                        <a:t>-0.182</a:t>
                      </a:r>
                      <a:endParaRPr lang="en-GB" sz="24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7460">
                <a:tc>
                  <a:txBody>
                    <a:bodyPr/>
                    <a:lstStyle/>
                    <a:p>
                      <a:r>
                        <a:rPr lang="en-GB" sz="2400" b="1" dirty="0" smtClean="0">
                          <a:solidFill>
                            <a:srgbClr val="0070C0"/>
                          </a:solidFill>
                          <a:effectLst/>
                        </a:rPr>
                        <a:t>Procedural Skills - Phlebotomy</a:t>
                      </a:r>
                      <a:endParaRPr lang="en-GB" sz="2400" b="1" dirty="0">
                        <a:solidFill>
                          <a:srgbClr val="0070C0"/>
                        </a:solidFill>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GB" sz="2400" b="1" dirty="0">
                          <a:solidFill>
                            <a:srgbClr val="0070C0"/>
                          </a:solidFill>
                          <a:effectLst/>
                        </a:rPr>
                        <a:t>0.711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7460">
                <a:tc>
                  <a:txBody>
                    <a:bodyPr/>
                    <a:lstStyle/>
                    <a:p>
                      <a:r>
                        <a:rPr lang="en-GB" sz="2400" b="1" dirty="0">
                          <a:solidFill>
                            <a:srgbClr val="000000"/>
                          </a:solidFill>
                          <a:effectLst/>
                        </a:rPr>
                        <a:t>Data </a:t>
                      </a:r>
                      <a:r>
                        <a:rPr lang="en-GB" sz="2400" b="1" dirty="0" smtClean="0">
                          <a:solidFill>
                            <a:srgbClr val="000000"/>
                          </a:solidFill>
                          <a:effectLst/>
                        </a:rPr>
                        <a:t>Interpretation</a:t>
                      </a:r>
                      <a:endParaRPr lang="en-GB" sz="24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GB" sz="2400" b="1" dirty="0">
                          <a:solidFill>
                            <a:srgbClr val="000000"/>
                          </a:solidFill>
                          <a:effectLst/>
                        </a:rPr>
                        <a:t>0.425</a:t>
                      </a:r>
                      <a:endParaRPr lang="en-GB" sz="24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7460">
                <a:tc>
                  <a:txBody>
                    <a:bodyPr/>
                    <a:lstStyle/>
                    <a:p>
                      <a:r>
                        <a:rPr lang="en-GB" sz="2400" b="1" dirty="0">
                          <a:solidFill>
                            <a:srgbClr val="000000"/>
                          </a:solidFill>
                          <a:effectLst/>
                        </a:rPr>
                        <a:t>Response to </a:t>
                      </a:r>
                      <a:r>
                        <a:rPr lang="en-GB" sz="2400" b="1" dirty="0" smtClean="0">
                          <a:solidFill>
                            <a:srgbClr val="000000"/>
                          </a:solidFill>
                          <a:effectLst/>
                        </a:rPr>
                        <a:t>Patient queries</a:t>
                      </a:r>
                      <a:endParaRPr lang="en-GB" sz="24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GB" sz="2400" b="1" dirty="0">
                          <a:solidFill>
                            <a:srgbClr val="000000"/>
                          </a:solidFill>
                          <a:effectLst/>
                        </a:rPr>
                        <a:t>0.593</a:t>
                      </a:r>
                      <a:endParaRPr lang="en-GB" sz="2400" b="1" dirty="0">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7460">
                <a:tc>
                  <a:txBody>
                    <a:bodyPr/>
                    <a:lstStyle/>
                    <a:p>
                      <a:r>
                        <a:rPr lang="en-GB" sz="2400" b="1" dirty="0">
                          <a:solidFill>
                            <a:srgbClr val="0070C0"/>
                          </a:solidFill>
                          <a:effectLst/>
                        </a:rPr>
                        <a:t>Over all Performance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GB" sz="2400" b="1" dirty="0">
                          <a:solidFill>
                            <a:srgbClr val="0070C0"/>
                          </a:solidFill>
                          <a:effectLst/>
                        </a:rPr>
                        <a:t>0.795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1"/>
          <p:cNvSpPr>
            <a:spLocks noChangeArrowheads="1"/>
          </p:cNvSpPr>
          <p:nvPr/>
        </p:nvSpPr>
        <p:spPr bwMode="auto">
          <a:xfrm>
            <a:off x="2508250" y="2136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212121"/>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a:xfrm rot="10800000" flipH="1" flipV="1">
            <a:off x="4692770" y="5773928"/>
            <a:ext cx="3752489" cy="400110"/>
          </a:xfrm>
          <a:prstGeom prst="rect">
            <a:avLst/>
          </a:prstGeom>
        </p:spPr>
        <p:txBody>
          <a:bodyPr wrap="square">
            <a:spAutoFit/>
          </a:bodyPr>
          <a:lstStyle/>
          <a:p>
            <a:r>
              <a:rPr lang="en-GB" sz="2000" b="1" dirty="0" smtClean="0">
                <a:solidFill>
                  <a:srgbClr val="000000"/>
                </a:solidFill>
              </a:rPr>
              <a:t>                        Krippendorrf's Alpha</a:t>
            </a:r>
            <a:endParaRPr lang="en-GB" sz="2000" dirty="0"/>
          </a:p>
        </p:txBody>
      </p:sp>
    </p:spTree>
    <p:extLst>
      <p:ext uri="{BB962C8B-B14F-4D97-AF65-F5344CB8AC3E}">
        <p14:creationId xmlns:p14="http://schemas.microsoft.com/office/powerpoint/2010/main" val="567405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7731" y="241069"/>
            <a:ext cx="5561214" cy="646331"/>
          </a:xfrm>
          <a:prstGeom prst="rect">
            <a:avLst/>
          </a:prstGeom>
          <a:noFill/>
        </p:spPr>
        <p:txBody>
          <a:bodyPr wrap="square" rtlCol="0">
            <a:spAutoFit/>
          </a:bodyPr>
          <a:lstStyle/>
          <a:p>
            <a:pPr algn="ctr"/>
            <a:r>
              <a:rPr lang="en-IE" sz="3600" b="1">
                <a:solidFill>
                  <a:srgbClr val="0070C0"/>
                </a:solidFill>
              </a:rPr>
              <a:t>RESULTS – Quantitative</a:t>
            </a:r>
            <a:endParaRPr lang="en-IE" sz="3600" b="1" dirty="0">
              <a:solidFill>
                <a:srgbClr val="0070C0"/>
              </a:solidFill>
            </a:endParaRPr>
          </a:p>
        </p:txBody>
      </p:sp>
      <p:sp>
        <p:nvSpPr>
          <p:cNvPr id="3" name="TextBox 2"/>
          <p:cNvSpPr txBox="1"/>
          <p:nvPr/>
        </p:nvSpPr>
        <p:spPr>
          <a:xfrm>
            <a:off x="279134" y="1260909"/>
            <a:ext cx="8668222"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100% agreement between both Examiners regarding Pass/Fail grades. </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Where marks differed one examiner marked a 4 and the other 5.</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The remote examiners reduced grades according to the amount of  prompting required. This was reflected in the wide variation in grades for time management.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The remote assessor reduced grades where the patient was over exposed and exposed for longer periods than required for the physical examination. This was reflected in the wide variation in grades for privacy/dignity .</a:t>
            </a:r>
            <a:endParaRPr lang="en-GB" sz="2400" dirty="0"/>
          </a:p>
        </p:txBody>
      </p:sp>
    </p:spTree>
    <p:extLst>
      <p:ext uri="{BB962C8B-B14F-4D97-AF65-F5344CB8AC3E}">
        <p14:creationId xmlns:p14="http://schemas.microsoft.com/office/powerpoint/2010/main" val="2641638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806" y="904568"/>
            <a:ext cx="5397910" cy="646331"/>
          </a:xfrm>
          <a:prstGeom prst="rect">
            <a:avLst/>
          </a:prstGeom>
          <a:noFill/>
        </p:spPr>
        <p:txBody>
          <a:bodyPr wrap="square" rtlCol="0">
            <a:spAutoFit/>
          </a:bodyPr>
          <a:lstStyle/>
          <a:p>
            <a:pPr algn="ctr"/>
            <a:r>
              <a:rPr lang="en-IE" sz="3600" b="1" dirty="0">
                <a:solidFill>
                  <a:srgbClr val="0070C0"/>
                </a:solidFill>
              </a:rPr>
              <a:t>RESULTS – Qualitative</a:t>
            </a:r>
          </a:p>
        </p:txBody>
      </p:sp>
      <p:sp>
        <p:nvSpPr>
          <p:cNvPr id="4" name="TextBox 3"/>
          <p:cNvSpPr txBox="1"/>
          <p:nvPr/>
        </p:nvSpPr>
        <p:spPr>
          <a:xfrm>
            <a:off x="550606" y="2104103"/>
            <a:ext cx="7561007" cy="523220"/>
          </a:xfrm>
          <a:prstGeom prst="rect">
            <a:avLst/>
          </a:prstGeom>
          <a:noFill/>
        </p:spPr>
        <p:txBody>
          <a:bodyPr wrap="square" rtlCol="0">
            <a:spAutoFit/>
          </a:bodyPr>
          <a:lstStyle/>
          <a:p>
            <a:r>
              <a:rPr lang="en-IE" sz="2800" b="1" dirty="0"/>
              <a:t>Themes and Issues Identified </a:t>
            </a:r>
            <a:r>
              <a:rPr lang="en-IE" sz="2800" b="1" dirty="0" smtClean="0"/>
              <a:t>by Remote Assessor</a:t>
            </a:r>
            <a:endParaRPr lang="en-IE" sz="2800" b="1" dirty="0"/>
          </a:p>
        </p:txBody>
      </p:sp>
      <p:sp>
        <p:nvSpPr>
          <p:cNvPr id="5" name="Rectangle 4"/>
          <p:cNvSpPr/>
          <p:nvPr/>
        </p:nvSpPr>
        <p:spPr>
          <a:xfrm>
            <a:off x="471948" y="2365714"/>
            <a:ext cx="8229600" cy="3416320"/>
          </a:xfrm>
          <a:prstGeom prst="rect">
            <a:avLst/>
          </a:prstGeom>
        </p:spPr>
        <p:txBody>
          <a:bodyPr wrap="square">
            <a:spAutoFit/>
          </a:bodyPr>
          <a:lstStyle/>
          <a:p>
            <a:endParaRPr lang="en-IE" sz="2400" dirty="0"/>
          </a:p>
          <a:p>
            <a:endParaRPr lang="en-IE" sz="2400" dirty="0"/>
          </a:p>
          <a:p>
            <a:pPr marL="342900" indent="-342900">
              <a:buFont typeface="Arial" panose="020B0604020202020204" pitchFamily="34" charset="0"/>
              <a:buChar char="•"/>
            </a:pPr>
            <a:r>
              <a:rPr lang="en-IE" sz="2400" dirty="0" smtClean="0"/>
              <a:t>Good Wi-Fi </a:t>
            </a:r>
            <a:r>
              <a:rPr lang="en-IE" sz="2400" dirty="0"/>
              <a:t>Access </a:t>
            </a:r>
            <a:r>
              <a:rPr lang="en-IE" sz="2400" dirty="0" smtClean="0"/>
              <a:t>required</a:t>
            </a:r>
            <a:endParaRPr lang="en-IE" sz="2400" dirty="0"/>
          </a:p>
          <a:p>
            <a:pPr marL="342900" indent="-342900">
              <a:buFont typeface="Arial" panose="020B0604020202020204" pitchFamily="34" charset="0"/>
              <a:buChar char="•"/>
            </a:pPr>
            <a:r>
              <a:rPr lang="en-IE" sz="2400" dirty="0" smtClean="0"/>
              <a:t>Drainage </a:t>
            </a:r>
            <a:r>
              <a:rPr lang="en-IE" sz="2400" dirty="0"/>
              <a:t>of battery </a:t>
            </a:r>
          </a:p>
          <a:p>
            <a:pPr marL="342900" indent="-342900">
              <a:buFont typeface="Arial" panose="020B0604020202020204" pitchFamily="34" charset="0"/>
              <a:buChar char="•"/>
            </a:pPr>
            <a:r>
              <a:rPr lang="en-IE" sz="2400" dirty="0" smtClean="0"/>
              <a:t>Picture </a:t>
            </a:r>
            <a:r>
              <a:rPr lang="en-IE" sz="2400" dirty="0"/>
              <a:t>Good – screen freezing </a:t>
            </a:r>
          </a:p>
          <a:p>
            <a:pPr marL="342900" indent="-342900">
              <a:buFont typeface="Arial" panose="020B0604020202020204" pitchFamily="34" charset="0"/>
              <a:buChar char="•"/>
            </a:pPr>
            <a:r>
              <a:rPr lang="en-IE" sz="2400" dirty="0" smtClean="0"/>
              <a:t>Difficult </a:t>
            </a:r>
            <a:r>
              <a:rPr lang="en-IE" sz="2400" dirty="0"/>
              <a:t>to hear on occasion- student needs to talk to screen </a:t>
            </a:r>
            <a:endParaRPr lang="en-IE" sz="2400" dirty="0" smtClean="0"/>
          </a:p>
          <a:p>
            <a:pPr marL="342900" indent="-342900">
              <a:buFont typeface="Arial" panose="020B0604020202020204" pitchFamily="34" charset="0"/>
              <a:buChar char="•"/>
            </a:pPr>
            <a:r>
              <a:rPr lang="en-IE" sz="2400" dirty="0" smtClean="0"/>
              <a:t>Difficult </a:t>
            </a:r>
            <a:r>
              <a:rPr lang="en-IE" sz="2400" dirty="0"/>
              <a:t>to move around bed </a:t>
            </a:r>
            <a:r>
              <a:rPr lang="en-IE" sz="2400" dirty="0" smtClean="0"/>
              <a:t>on occasion – practice required</a:t>
            </a:r>
            <a:endParaRPr lang="en-IE" sz="2400" dirty="0"/>
          </a:p>
          <a:p>
            <a:pPr marL="342900" indent="-342900">
              <a:buFont typeface="Arial" panose="020B0604020202020204" pitchFamily="34" charset="0"/>
              <a:buChar char="•"/>
            </a:pPr>
            <a:r>
              <a:rPr lang="en-IE" sz="2400" dirty="0" smtClean="0"/>
              <a:t>Remote </a:t>
            </a:r>
            <a:r>
              <a:rPr lang="en-IE" sz="2400" dirty="0"/>
              <a:t>assessor observer rather than participant </a:t>
            </a:r>
            <a:endParaRPr lang="en-IE" sz="2400" dirty="0" smtClean="0"/>
          </a:p>
          <a:p>
            <a:pPr marL="342900" indent="-342900">
              <a:buFont typeface="Arial" panose="020B0604020202020204" pitchFamily="34" charset="0"/>
              <a:buChar char="•"/>
            </a:pPr>
            <a:r>
              <a:rPr lang="en-IE" sz="2400" dirty="0" smtClean="0"/>
              <a:t>Consider a mounted </a:t>
            </a:r>
            <a:r>
              <a:rPr lang="en-IE" sz="2400" dirty="0"/>
              <a:t>device </a:t>
            </a:r>
          </a:p>
        </p:txBody>
      </p:sp>
    </p:spTree>
    <p:extLst>
      <p:ext uri="{BB962C8B-B14F-4D97-AF65-F5344CB8AC3E}">
        <p14:creationId xmlns:p14="http://schemas.microsoft.com/office/powerpoint/2010/main" val="4258914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806" y="904568"/>
            <a:ext cx="5397910" cy="646331"/>
          </a:xfrm>
          <a:prstGeom prst="rect">
            <a:avLst/>
          </a:prstGeom>
          <a:noFill/>
        </p:spPr>
        <p:txBody>
          <a:bodyPr wrap="square" rtlCol="0">
            <a:spAutoFit/>
          </a:bodyPr>
          <a:lstStyle/>
          <a:p>
            <a:pPr algn="ctr"/>
            <a:r>
              <a:rPr lang="en-IE" sz="3600" b="1" dirty="0">
                <a:solidFill>
                  <a:srgbClr val="0070C0"/>
                </a:solidFill>
              </a:rPr>
              <a:t>RESULTS – Qualitative</a:t>
            </a:r>
          </a:p>
        </p:txBody>
      </p:sp>
      <p:sp>
        <p:nvSpPr>
          <p:cNvPr id="4" name="TextBox 3"/>
          <p:cNvSpPr txBox="1"/>
          <p:nvPr/>
        </p:nvSpPr>
        <p:spPr>
          <a:xfrm>
            <a:off x="550606" y="2104103"/>
            <a:ext cx="7561007" cy="523220"/>
          </a:xfrm>
          <a:prstGeom prst="rect">
            <a:avLst/>
          </a:prstGeom>
          <a:noFill/>
        </p:spPr>
        <p:txBody>
          <a:bodyPr wrap="square" rtlCol="0">
            <a:spAutoFit/>
          </a:bodyPr>
          <a:lstStyle/>
          <a:p>
            <a:r>
              <a:rPr lang="en-IE" sz="2800" b="1" dirty="0"/>
              <a:t>Themes and Issues Identified </a:t>
            </a:r>
            <a:r>
              <a:rPr lang="en-IE" sz="2800" b="1" dirty="0" smtClean="0"/>
              <a:t>by Present Assessor</a:t>
            </a:r>
            <a:endParaRPr lang="en-IE" sz="2800" b="1" dirty="0"/>
          </a:p>
        </p:txBody>
      </p:sp>
      <p:sp>
        <p:nvSpPr>
          <p:cNvPr id="5" name="Rectangle 4"/>
          <p:cNvSpPr/>
          <p:nvPr/>
        </p:nvSpPr>
        <p:spPr>
          <a:xfrm>
            <a:off x="471948" y="2365714"/>
            <a:ext cx="8229600" cy="3785652"/>
          </a:xfrm>
          <a:prstGeom prst="rect">
            <a:avLst/>
          </a:prstGeom>
        </p:spPr>
        <p:txBody>
          <a:bodyPr wrap="square">
            <a:spAutoFit/>
          </a:bodyPr>
          <a:lstStyle/>
          <a:p>
            <a:endParaRPr lang="en-IE" sz="2400" dirty="0"/>
          </a:p>
          <a:p>
            <a:endParaRPr lang="en-IE" sz="2400" dirty="0"/>
          </a:p>
          <a:p>
            <a:pPr marL="342900" indent="-342900">
              <a:buFont typeface="Arial" panose="020B0604020202020204" pitchFamily="34" charset="0"/>
              <a:buChar char="•"/>
            </a:pPr>
            <a:r>
              <a:rPr lang="en-IE" sz="2400" dirty="0" smtClean="0"/>
              <a:t>Picture </a:t>
            </a:r>
            <a:r>
              <a:rPr lang="en-IE" sz="2400" dirty="0"/>
              <a:t>Good </a:t>
            </a:r>
            <a:endParaRPr lang="en-IE" sz="2400" dirty="0" smtClean="0"/>
          </a:p>
          <a:p>
            <a:pPr marL="342900" indent="-342900">
              <a:buFont typeface="Arial" panose="020B0604020202020204" pitchFamily="34" charset="0"/>
              <a:buChar char="•"/>
            </a:pPr>
            <a:r>
              <a:rPr lang="en-IE" sz="2400" dirty="0" smtClean="0"/>
              <a:t>Occasional screen </a:t>
            </a:r>
            <a:r>
              <a:rPr lang="en-IE" sz="2400" dirty="0"/>
              <a:t>freezing </a:t>
            </a:r>
            <a:r>
              <a:rPr lang="en-IE" sz="2400" dirty="0" smtClean="0"/>
              <a:t>– short lived </a:t>
            </a:r>
            <a:endParaRPr lang="en-IE" sz="2400" dirty="0"/>
          </a:p>
          <a:p>
            <a:pPr marL="342900" indent="-342900">
              <a:buFont typeface="Arial" panose="020B0604020202020204" pitchFamily="34" charset="0"/>
              <a:buChar char="•"/>
            </a:pPr>
            <a:r>
              <a:rPr lang="en-IE" sz="2400" dirty="0" smtClean="0"/>
              <a:t>Had little interaction with remote assessor as observing the student  </a:t>
            </a:r>
          </a:p>
          <a:p>
            <a:pPr marL="342900" indent="-342900">
              <a:buFont typeface="Arial" panose="020B0604020202020204" pitchFamily="34" charset="0"/>
              <a:buChar char="•"/>
            </a:pPr>
            <a:r>
              <a:rPr lang="en-IE" sz="2400" dirty="0" smtClean="0"/>
              <a:t>Needed to be aware of where the device was so as not to obstruct view</a:t>
            </a:r>
            <a:endParaRPr lang="en-IE" sz="2400" dirty="0"/>
          </a:p>
          <a:p>
            <a:pPr marL="342900" indent="-342900">
              <a:buFont typeface="Arial" panose="020B0604020202020204" pitchFamily="34" charset="0"/>
              <a:buChar char="•"/>
            </a:pPr>
            <a:r>
              <a:rPr lang="en-IE" sz="2400" dirty="0" smtClean="0"/>
              <a:t>Remote </a:t>
            </a:r>
            <a:r>
              <a:rPr lang="en-IE" sz="2400" dirty="0"/>
              <a:t>assessor observer rather than participant </a:t>
            </a:r>
            <a:endParaRPr lang="en-IE" sz="2400" dirty="0" smtClean="0"/>
          </a:p>
          <a:p>
            <a:pPr marL="342900" indent="-342900">
              <a:buFont typeface="Arial" panose="020B0604020202020204" pitchFamily="34" charset="0"/>
              <a:buChar char="•"/>
            </a:pPr>
            <a:r>
              <a:rPr lang="en-IE" sz="2400" dirty="0" smtClean="0"/>
              <a:t>Consider a mounted </a:t>
            </a:r>
            <a:r>
              <a:rPr lang="en-IE" sz="2400" dirty="0"/>
              <a:t>device </a:t>
            </a:r>
          </a:p>
        </p:txBody>
      </p:sp>
    </p:spTree>
    <p:extLst>
      <p:ext uri="{BB962C8B-B14F-4D97-AF65-F5344CB8AC3E}">
        <p14:creationId xmlns:p14="http://schemas.microsoft.com/office/powerpoint/2010/main" val="2167878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Ethical Considerations</a:t>
            </a:r>
            <a:endParaRPr lang="en-GB" b="1" dirty="0"/>
          </a:p>
        </p:txBody>
      </p:sp>
      <p:sp>
        <p:nvSpPr>
          <p:cNvPr id="3" name="Rectangle 2"/>
          <p:cNvSpPr/>
          <p:nvPr/>
        </p:nvSpPr>
        <p:spPr>
          <a:xfrm>
            <a:off x="410310" y="2428977"/>
            <a:ext cx="8337665" cy="2246769"/>
          </a:xfrm>
          <a:prstGeom prst="rect">
            <a:avLst/>
          </a:prstGeom>
        </p:spPr>
        <p:txBody>
          <a:bodyPr wrap="square">
            <a:spAutoFit/>
          </a:bodyPr>
          <a:lstStyle/>
          <a:p>
            <a:r>
              <a:rPr lang="en-IE" sz="2800" dirty="0">
                <a:solidFill>
                  <a:srgbClr val="000000"/>
                </a:solidFill>
                <a:ea typeface="Calibri" panose="020F0502020204030204" pitchFamily="34" charset="0"/>
                <a:cs typeface="Times New Roman" panose="02020603050405020304" pitchFamily="18" charset="0"/>
              </a:rPr>
              <a:t>The </a:t>
            </a:r>
            <a:r>
              <a:rPr lang="en-IE" sz="2800" dirty="0" smtClean="0">
                <a:solidFill>
                  <a:srgbClr val="000000"/>
                </a:solidFill>
                <a:ea typeface="Calibri" panose="020F0502020204030204" pitchFamily="34" charset="0"/>
                <a:cs typeface="Times New Roman" panose="02020603050405020304" pitchFamily="18" charset="0"/>
              </a:rPr>
              <a:t>School of Medicine, Faculty </a:t>
            </a:r>
            <a:r>
              <a:rPr lang="en-IE" sz="2800" dirty="0">
                <a:solidFill>
                  <a:srgbClr val="000000"/>
                </a:solidFill>
                <a:ea typeface="Calibri" panose="020F0502020204030204" pitchFamily="34" charset="0"/>
                <a:cs typeface="Times New Roman" panose="02020603050405020304" pitchFamily="18" charset="0"/>
              </a:rPr>
              <a:t>of Health Sciences Research and Ethics </a:t>
            </a:r>
            <a:r>
              <a:rPr lang="en-IE" sz="2800" dirty="0" smtClean="0">
                <a:solidFill>
                  <a:srgbClr val="000000"/>
                </a:solidFill>
                <a:ea typeface="Calibri" panose="020F0502020204030204" pitchFamily="34" charset="0"/>
                <a:cs typeface="Times New Roman" panose="02020603050405020304" pitchFamily="18" charset="0"/>
              </a:rPr>
              <a:t>Committee University </a:t>
            </a:r>
            <a:r>
              <a:rPr lang="en-IE" sz="2800" dirty="0">
                <a:solidFill>
                  <a:srgbClr val="000000"/>
                </a:solidFill>
                <a:ea typeface="Calibri" panose="020F0502020204030204" pitchFamily="34" charset="0"/>
                <a:cs typeface="Times New Roman" panose="02020603050405020304" pitchFamily="18" charset="0"/>
              </a:rPr>
              <a:t>of Dublin Trinity College approved </a:t>
            </a:r>
            <a:r>
              <a:rPr lang="en-IE" sz="2800" dirty="0" smtClean="0">
                <a:solidFill>
                  <a:srgbClr val="000000"/>
                </a:solidFill>
                <a:ea typeface="Calibri" panose="020F0502020204030204" pitchFamily="34" charset="0"/>
                <a:cs typeface="Times New Roman" panose="02020603050405020304" pitchFamily="18" charset="0"/>
              </a:rPr>
              <a:t>this project. </a:t>
            </a:r>
            <a:r>
              <a:rPr lang="en-IE" sz="2800" dirty="0">
                <a:solidFill>
                  <a:srgbClr val="000000"/>
                </a:solidFill>
                <a:ea typeface="Calibri" panose="020F0502020204030204" pitchFamily="34" charset="0"/>
                <a:cs typeface="Times New Roman" panose="02020603050405020304" pitchFamily="18" charset="0"/>
              </a:rPr>
              <a:t>Written informed consent was gained from all participants to utilise the data collected for research and publication.</a:t>
            </a:r>
            <a:endParaRPr lang="en-GB" sz="2800" dirty="0"/>
          </a:p>
        </p:txBody>
      </p:sp>
    </p:spTree>
    <p:extLst>
      <p:ext uri="{BB962C8B-B14F-4D97-AF65-F5344CB8AC3E}">
        <p14:creationId xmlns:p14="http://schemas.microsoft.com/office/powerpoint/2010/main" val="1578612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259" y="1396539"/>
            <a:ext cx="8235142" cy="2985433"/>
          </a:xfrm>
          <a:prstGeom prst="rect">
            <a:avLst/>
          </a:prstGeom>
        </p:spPr>
        <p:txBody>
          <a:bodyPr wrap="square">
            <a:spAutoFit/>
          </a:bodyPr>
          <a:lstStyle/>
          <a:p>
            <a:r>
              <a:rPr lang="en-IE" sz="2800" b="1" dirty="0" smtClean="0"/>
              <a:t>Themes </a:t>
            </a:r>
            <a:r>
              <a:rPr lang="en-IE" sz="2800" b="1" dirty="0"/>
              <a:t>and Issues Identified by Students </a:t>
            </a:r>
            <a:endParaRPr lang="en-IE" sz="2800" b="1" dirty="0" smtClean="0"/>
          </a:p>
          <a:p>
            <a:endParaRPr lang="en-IE" b="1" dirty="0"/>
          </a:p>
          <a:p>
            <a:endParaRPr lang="en-IE" dirty="0"/>
          </a:p>
          <a:p>
            <a:pPr marL="457200" indent="-457200">
              <a:buFont typeface="Arial" panose="020B0604020202020204" pitchFamily="34" charset="0"/>
              <a:buChar char="•"/>
            </a:pPr>
            <a:r>
              <a:rPr lang="en-IE" sz="2400" dirty="0" smtClean="0"/>
              <a:t>Non- </a:t>
            </a:r>
            <a:r>
              <a:rPr lang="en-IE" sz="2400" dirty="0"/>
              <a:t>intrusive </a:t>
            </a:r>
          </a:p>
          <a:p>
            <a:pPr marL="457200" indent="-457200">
              <a:buFont typeface="Arial" panose="020B0604020202020204" pitchFamily="34" charset="0"/>
              <a:buChar char="•"/>
            </a:pPr>
            <a:r>
              <a:rPr lang="en-IE" sz="2400" dirty="0"/>
              <a:t>B</a:t>
            </a:r>
            <a:r>
              <a:rPr lang="en-IE" sz="2400" dirty="0" smtClean="0"/>
              <a:t>etter </a:t>
            </a:r>
            <a:r>
              <a:rPr lang="en-IE" sz="2400" dirty="0"/>
              <a:t>than 2 Examiners in the room </a:t>
            </a:r>
            <a:endParaRPr lang="en-IE" sz="2400" dirty="0" smtClean="0"/>
          </a:p>
          <a:p>
            <a:pPr marL="457200" indent="-457200">
              <a:buFont typeface="Arial" panose="020B0604020202020204" pitchFamily="34" charset="0"/>
              <a:buChar char="•"/>
            </a:pPr>
            <a:r>
              <a:rPr lang="en-IE" sz="2400" dirty="0" smtClean="0"/>
              <a:t>Benefit of feedback from 2 Examiners </a:t>
            </a:r>
          </a:p>
          <a:p>
            <a:pPr marL="457200" indent="-457200">
              <a:buFont typeface="Arial" panose="020B0604020202020204" pitchFamily="34" charset="0"/>
              <a:buChar char="•"/>
            </a:pPr>
            <a:r>
              <a:rPr lang="en-IE" sz="2400" dirty="0" smtClean="0"/>
              <a:t>Unsure </a:t>
            </a:r>
            <a:r>
              <a:rPr lang="en-IE" sz="2400" dirty="0"/>
              <a:t>re talking to the remote assessor </a:t>
            </a:r>
          </a:p>
          <a:p>
            <a:endParaRPr lang="en-IE" sz="2800" dirty="0"/>
          </a:p>
        </p:txBody>
      </p:sp>
      <p:sp>
        <p:nvSpPr>
          <p:cNvPr id="3" name="TextBox 2"/>
          <p:cNvSpPr txBox="1"/>
          <p:nvPr/>
        </p:nvSpPr>
        <p:spPr>
          <a:xfrm>
            <a:off x="1258529" y="560439"/>
            <a:ext cx="6351639" cy="646331"/>
          </a:xfrm>
          <a:prstGeom prst="rect">
            <a:avLst/>
          </a:prstGeom>
          <a:noFill/>
        </p:spPr>
        <p:txBody>
          <a:bodyPr wrap="square" rtlCol="0">
            <a:spAutoFit/>
          </a:bodyPr>
          <a:lstStyle/>
          <a:p>
            <a:pPr algn="ctr"/>
            <a:r>
              <a:rPr lang="en-IE" sz="3600" b="1" dirty="0">
                <a:solidFill>
                  <a:srgbClr val="0070C0"/>
                </a:solidFill>
              </a:rPr>
              <a:t>RESULTS – Qualitative</a:t>
            </a:r>
          </a:p>
        </p:txBody>
      </p:sp>
    </p:spTree>
    <p:extLst>
      <p:ext uri="{BB962C8B-B14F-4D97-AF65-F5344CB8AC3E}">
        <p14:creationId xmlns:p14="http://schemas.microsoft.com/office/powerpoint/2010/main" val="60377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761" y="1997839"/>
            <a:ext cx="7993626" cy="2492990"/>
          </a:xfrm>
          <a:prstGeom prst="rect">
            <a:avLst/>
          </a:prstGeom>
        </p:spPr>
        <p:txBody>
          <a:bodyPr wrap="square">
            <a:spAutoFit/>
          </a:bodyPr>
          <a:lstStyle/>
          <a:p>
            <a:r>
              <a:rPr lang="en-IE" sz="2800" b="1" dirty="0" smtClean="0"/>
              <a:t>Themes </a:t>
            </a:r>
            <a:r>
              <a:rPr lang="en-IE" sz="2800" b="1" dirty="0"/>
              <a:t>and Issues Identified by Simulated </a:t>
            </a:r>
            <a:r>
              <a:rPr lang="en-IE" sz="2800" b="1" dirty="0" smtClean="0"/>
              <a:t>Patients</a:t>
            </a:r>
          </a:p>
          <a:p>
            <a:r>
              <a:rPr lang="en-IE" sz="2800" b="1" dirty="0" smtClean="0"/>
              <a:t> </a:t>
            </a:r>
            <a:endParaRPr lang="en-IE" sz="2800" dirty="0"/>
          </a:p>
          <a:p>
            <a:pPr marL="457200" indent="-457200">
              <a:buFont typeface="Arial" panose="020B0604020202020204" pitchFamily="34" charset="0"/>
              <a:buChar char="•"/>
            </a:pPr>
            <a:r>
              <a:rPr lang="en-IE" sz="2000" dirty="0" smtClean="0"/>
              <a:t>Didn’t </a:t>
            </a:r>
            <a:r>
              <a:rPr lang="en-IE" sz="2000" dirty="0"/>
              <a:t>take much notice of </a:t>
            </a:r>
            <a:r>
              <a:rPr lang="en-IE" sz="2000" dirty="0" smtClean="0"/>
              <a:t>device or remote </a:t>
            </a:r>
            <a:r>
              <a:rPr lang="en-IE" sz="2000" dirty="0"/>
              <a:t>assessor </a:t>
            </a:r>
          </a:p>
          <a:p>
            <a:pPr marL="457200" indent="-457200">
              <a:buFont typeface="Arial" panose="020B0604020202020204" pitchFamily="34" charset="0"/>
              <a:buChar char="•"/>
            </a:pPr>
            <a:r>
              <a:rPr lang="en-IE" sz="2000" dirty="0" smtClean="0"/>
              <a:t>Remote </a:t>
            </a:r>
            <a:r>
              <a:rPr lang="en-IE" sz="2000" dirty="0"/>
              <a:t>assessor more about watching the student rather than interacting with </a:t>
            </a:r>
            <a:r>
              <a:rPr lang="en-IE" sz="2000" dirty="0" smtClean="0"/>
              <a:t>us </a:t>
            </a:r>
            <a:endParaRPr lang="en-IE" sz="2000" dirty="0"/>
          </a:p>
          <a:p>
            <a:pPr marL="457200" indent="-457200">
              <a:buFont typeface="Arial" panose="020B0604020202020204" pitchFamily="34" charset="0"/>
              <a:buChar char="•"/>
            </a:pPr>
            <a:r>
              <a:rPr lang="en-IE" sz="2000" dirty="0" smtClean="0"/>
              <a:t>Need </a:t>
            </a:r>
            <a:r>
              <a:rPr lang="en-IE" sz="2000" dirty="0"/>
              <a:t>to ensure enough room around bed </a:t>
            </a:r>
            <a:r>
              <a:rPr lang="en-IE" sz="2000" dirty="0" smtClean="0"/>
              <a:t>for device to move quickly </a:t>
            </a:r>
            <a:endParaRPr lang="en-IE" sz="2000" dirty="0"/>
          </a:p>
          <a:p>
            <a:pPr marL="457200" indent="-457200">
              <a:buFont typeface="Arial" panose="020B0604020202020204" pitchFamily="34" charset="0"/>
              <a:buChar char="•"/>
            </a:pPr>
            <a:r>
              <a:rPr lang="en-IE" sz="2000" dirty="0" smtClean="0"/>
              <a:t>Would </a:t>
            </a:r>
            <a:r>
              <a:rPr lang="en-IE" sz="2000" dirty="0"/>
              <a:t>a mounted device work better ? </a:t>
            </a:r>
          </a:p>
        </p:txBody>
      </p:sp>
      <p:sp>
        <p:nvSpPr>
          <p:cNvPr id="4" name="TextBox 3"/>
          <p:cNvSpPr txBox="1"/>
          <p:nvPr/>
        </p:nvSpPr>
        <p:spPr>
          <a:xfrm>
            <a:off x="1445342" y="678426"/>
            <a:ext cx="5997677" cy="646331"/>
          </a:xfrm>
          <a:prstGeom prst="rect">
            <a:avLst/>
          </a:prstGeom>
          <a:noFill/>
        </p:spPr>
        <p:txBody>
          <a:bodyPr wrap="square" rtlCol="0">
            <a:spAutoFit/>
          </a:bodyPr>
          <a:lstStyle/>
          <a:p>
            <a:pPr algn="ctr"/>
            <a:r>
              <a:rPr lang="en-IE" sz="3600" b="1" dirty="0">
                <a:solidFill>
                  <a:srgbClr val="0070C0"/>
                </a:solidFill>
              </a:rPr>
              <a:t>RESULTS – Qualitative</a:t>
            </a:r>
          </a:p>
        </p:txBody>
      </p:sp>
    </p:spTree>
    <p:extLst>
      <p:ext uri="{BB962C8B-B14F-4D97-AF65-F5344CB8AC3E}">
        <p14:creationId xmlns:p14="http://schemas.microsoft.com/office/powerpoint/2010/main" val="990097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239" y="1150374"/>
            <a:ext cx="7708490" cy="4708981"/>
          </a:xfrm>
          <a:prstGeom prst="rect">
            <a:avLst/>
          </a:prstGeom>
        </p:spPr>
        <p:txBody>
          <a:bodyPr wrap="square">
            <a:spAutoFit/>
          </a:bodyPr>
          <a:lstStyle/>
          <a:p>
            <a:endParaRPr lang="en-IE" dirty="0"/>
          </a:p>
          <a:p>
            <a:endParaRPr lang="en-IE" dirty="0"/>
          </a:p>
          <a:p>
            <a:r>
              <a:rPr lang="en-IE" sz="2400" b="1" i="1" dirty="0"/>
              <a:t>Purchase cost of double robotics device </a:t>
            </a:r>
            <a:endParaRPr lang="en-IE" sz="2400" b="1" i="1" dirty="0" smtClean="0"/>
          </a:p>
          <a:p>
            <a:endParaRPr lang="en-IE" sz="2400" b="1" i="1" dirty="0"/>
          </a:p>
          <a:p>
            <a:pPr algn="ctr"/>
            <a:r>
              <a:rPr lang="en-IE" sz="2400" b="1" i="1" dirty="0" smtClean="0"/>
              <a:t>= </a:t>
            </a:r>
            <a:r>
              <a:rPr lang="en-IE" sz="2400" b="1" i="1" dirty="0"/>
              <a:t>2,600 Euro per unit </a:t>
            </a:r>
            <a:endParaRPr lang="en-IE" sz="2400" b="1" i="1" dirty="0" smtClean="0"/>
          </a:p>
          <a:p>
            <a:endParaRPr lang="en-IE" sz="2400" b="1" i="1" dirty="0"/>
          </a:p>
          <a:p>
            <a:endParaRPr lang="en-IE" sz="2400" dirty="0"/>
          </a:p>
          <a:p>
            <a:pPr marL="342900" indent="-342900">
              <a:buFont typeface="Arial" panose="020B0604020202020204" pitchFamily="34" charset="0"/>
              <a:buChar char="•"/>
            </a:pPr>
            <a:r>
              <a:rPr lang="en-IE" sz="2400" dirty="0" smtClean="0"/>
              <a:t>Includes </a:t>
            </a:r>
            <a:r>
              <a:rPr lang="en-IE" sz="2400" dirty="0"/>
              <a:t>Double 2, </a:t>
            </a:r>
            <a:endParaRPr lang="en-IE" sz="2400" dirty="0" smtClean="0"/>
          </a:p>
          <a:p>
            <a:pPr marL="342900" indent="-342900">
              <a:buFont typeface="Arial" panose="020B0604020202020204" pitchFamily="34" charset="0"/>
              <a:buChar char="•"/>
            </a:pPr>
            <a:r>
              <a:rPr lang="en-IE" sz="2400" dirty="0" smtClean="0"/>
              <a:t>Charging </a:t>
            </a:r>
            <a:r>
              <a:rPr lang="en-IE" sz="2400" dirty="0"/>
              <a:t>Doc, </a:t>
            </a:r>
            <a:endParaRPr lang="en-IE" sz="2400" dirty="0" smtClean="0"/>
          </a:p>
          <a:p>
            <a:pPr marL="342900" indent="-342900">
              <a:buFont typeface="Arial" panose="020B0604020202020204" pitchFamily="34" charset="0"/>
              <a:buChar char="•"/>
            </a:pPr>
            <a:r>
              <a:rPr lang="en-IE" sz="2400" dirty="0" smtClean="0"/>
              <a:t>Audio </a:t>
            </a:r>
            <a:r>
              <a:rPr lang="en-IE" sz="2400" dirty="0"/>
              <a:t>and Camera Kit, </a:t>
            </a:r>
            <a:endParaRPr lang="en-IE" sz="2400" dirty="0" smtClean="0"/>
          </a:p>
          <a:p>
            <a:pPr marL="342900" indent="-342900">
              <a:buFont typeface="Arial" panose="020B0604020202020204" pitchFamily="34" charset="0"/>
              <a:buChar char="•"/>
            </a:pPr>
            <a:r>
              <a:rPr lang="en-IE" sz="2400" dirty="0" smtClean="0"/>
              <a:t>Driver </a:t>
            </a:r>
            <a:r>
              <a:rPr lang="en-IE" sz="2400" dirty="0"/>
              <a:t>Apps, </a:t>
            </a:r>
            <a:endParaRPr lang="en-IE" sz="2400" dirty="0" smtClean="0"/>
          </a:p>
          <a:p>
            <a:pPr marL="342900" indent="-342900">
              <a:buFont typeface="Arial" panose="020B0604020202020204" pitchFamily="34" charset="0"/>
              <a:buChar char="•"/>
            </a:pPr>
            <a:r>
              <a:rPr lang="en-IE" sz="2400" dirty="0" smtClean="0"/>
              <a:t>AC  Adapter </a:t>
            </a:r>
          </a:p>
          <a:p>
            <a:pPr marL="342900" indent="-342900">
              <a:buFont typeface="Arial" panose="020B0604020202020204" pitchFamily="34" charset="0"/>
              <a:buChar char="•"/>
            </a:pPr>
            <a:r>
              <a:rPr lang="en-IE" sz="2400" dirty="0" smtClean="0"/>
              <a:t>1 </a:t>
            </a:r>
            <a:r>
              <a:rPr lang="en-IE" sz="2400" dirty="0"/>
              <a:t>Year Warranty. </a:t>
            </a:r>
          </a:p>
        </p:txBody>
      </p:sp>
      <p:sp>
        <p:nvSpPr>
          <p:cNvPr id="3" name="TextBox 2"/>
          <p:cNvSpPr txBox="1"/>
          <p:nvPr/>
        </p:nvSpPr>
        <p:spPr>
          <a:xfrm>
            <a:off x="2113935" y="629265"/>
            <a:ext cx="4739149" cy="646331"/>
          </a:xfrm>
          <a:prstGeom prst="rect">
            <a:avLst/>
          </a:prstGeom>
          <a:noFill/>
        </p:spPr>
        <p:txBody>
          <a:bodyPr wrap="square" rtlCol="0">
            <a:spAutoFit/>
          </a:bodyPr>
          <a:lstStyle/>
          <a:p>
            <a:pPr algn="ctr"/>
            <a:r>
              <a:rPr lang="en-IE" sz="3600" b="1" dirty="0" smtClean="0">
                <a:solidFill>
                  <a:srgbClr val="0070C0"/>
                </a:solidFill>
              </a:rPr>
              <a:t>Costings</a:t>
            </a:r>
            <a:endParaRPr lang="en-IE" sz="3600" b="1" dirty="0">
              <a:solidFill>
                <a:srgbClr val="0070C0"/>
              </a:solidFill>
            </a:endParaRPr>
          </a:p>
        </p:txBody>
      </p:sp>
    </p:spTree>
    <p:extLst>
      <p:ext uri="{BB962C8B-B14F-4D97-AF65-F5344CB8AC3E}">
        <p14:creationId xmlns:p14="http://schemas.microsoft.com/office/powerpoint/2010/main" val="4202651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4479" y="266007"/>
            <a:ext cx="5721391" cy="646331"/>
          </a:xfrm>
          <a:prstGeom prst="rect">
            <a:avLst/>
          </a:prstGeom>
          <a:noFill/>
        </p:spPr>
        <p:txBody>
          <a:bodyPr wrap="square" rtlCol="0">
            <a:spAutoFit/>
          </a:bodyPr>
          <a:lstStyle/>
          <a:p>
            <a:pPr algn="ctr"/>
            <a:r>
              <a:rPr lang="en-IE" sz="3600" b="1" dirty="0" smtClean="0">
                <a:solidFill>
                  <a:srgbClr val="0070C0"/>
                </a:solidFill>
              </a:rPr>
              <a:t>Conclusion</a:t>
            </a:r>
            <a:endParaRPr lang="en-IE" sz="3600" b="1" dirty="0">
              <a:solidFill>
                <a:srgbClr val="0070C0"/>
              </a:solidFill>
            </a:endParaRPr>
          </a:p>
        </p:txBody>
      </p:sp>
      <p:sp>
        <p:nvSpPr>
          <p:cNvPr id="3" name="TextBox 2"/>
          <p:cNvSpPr txBox="1"/>
          <p:nvPr/>
        </p:nvSpPr>
        <p:spPr>
          <a:xfrm>
            <a:off x="257696" y="1388459"/>
            <a:ext cx="8080060" cy="384720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E" sz="2400" dirty="0">
                <a:solidFill>
                  <a:srgbClr val="000000"/>
                </a:solidFill>
                <a:ea typeface="Calibri" panose="020F0502020204030204" pitchFamily="34" charset="0"/>
                <a:cs typeface="Times New Roman" panose="02020603050405020304" pitchFamily="18" charset="0"/>
              </a:rPr>
              <a:t>Technology enhanced assessment </a:t>
            </a:r>
            <a:r>
              <a:rPr lang="en-IE" sz="2400" dirty="0" smtClean="0">
                <a:solidFill>
                  <a:srgbClr val="000000"/>
                </a:solidFill>
                <a:ea typeface="Calibri" panose="020F0502020204030204" pitchFamily="34" charset="0"/>
                <a:cs typeface="Times New Roman" panose="02020603050405020304" pitchFamily="18" charset="0"/>
              </a:rPr>
              <a:t>is feasible.</a:t>
            </a:r>
          </a:p>
          <a:p>
            <a:pPr marL="285750" indent="-285750" algn="just">
              <a:lnSpc>
                <a:spcPct val="150000"/>
              </a:lnSpc>
              <a:buFont typeface="Arial" panose="020B0604020202020204" pitchFamily="34" charset="0"/>
              <a:buChar char="•"/>
            </a:pPr>
            <a:r>
              <a:rPr lang="en-IE" sz="2400" dirty="0" smtClean="0">
                <a:solidFill>
                  <a:srgbClr val="000000"/>
                </a:solidFill>
                <a:ea typeface="Calibri" panose="020F0502020204030204" pitchFamily="34" charset="0"/>
                <a:cs typeface="Times New Roman" panose="02020603050405020304" pitchFamily="18" charset="0"/>
              </a:rPr>
              <a:t>It is a non traditional assessment method - TEP</a:t>
            </a:r>
            <a:endParaRPr lang="en-IE" sz="2400" dirty="0">
              <a:solidFill>
                <a:srgbClr val="000000"/>
              </a:solidFill>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IE" sz="2400" dirty="0" smtClean="0">
                <a:solidFill>
                  <a:srgbClr val="000000"/>
                </a:solidFill>
                <a:ea typeface="Calibri" panose="020F0502020204030204" pitchFamily="34" charset="0"/>
                <a:cs typeface="Times New Roman" panose="02020603050405020304" pitchFamily="18" charset="0"/>
              </a:rPr>
              <a:t>It addresses the issue of limited access to subject experts.</a:t>
            </a:r>
          </a:p>
          <a:p>
            <a:pPr marL="285750" indent="-285750" algn="just">
              <a:lnSpc>
                <a:spcPct val="150000"/>
              </a:lnSpc>
              <a:buFont typeface="Arial" panose="020B0604020202020204" pitchFamily="34" charset="0"/>
              <a:buChar char="•"/>
            </a:pPr>
            <a:r>
              <a:rPr lang="en-IE" sz="2400" dirty="0" smtClean="0">
                <a:solidFill>
                  <a:srgbClr val="000000"/>
                </a:solidFill>
                <a:ea typeface="Calibri" panose="020F0502020204030204" pitchFamily="34" charset="0"/>
                <a:cs typeface="Times New Roman" panose="02020603050405020304" pitchFamily="18" charset="0"/>
              </a:rPr>
              <a:t>It reduces the cost of external examiners. </a:t>
            </a:r>
          </a:p>
          <a:p>
            <a:pPr marL="285750" indent="-285750" algn="just">
              <a:lnSpc>
                <a:spcPct val="150000"/>
              </a:lnSpc>
              <a:buFont typeface="Arial" panose="020B0604020202020204" pitchFamily="34" charset="0"/>
              <a:buChar char="•"/>
            </a:pPr>
            <a:r>
              <a:rPr lang="en-IE" sz="2400" dirty="0" smtClean="0">
                <a:solidFill>
                  <a:srgbClr val="000000"/>
                </a:solidFill>
                <a:ea typeface="Calibri" panose="020F0502020204030204" pitchFamily="34" charset="0"/>
                <a:cs typeface="Times New Roman" panose="02020603050405020304" pitchFamily="18" charset="0"/>
              </a:rPr>
              <a:t>A larger study is needed with more examiner pairings.</a:t>
            </a:r>
            <a:endParaRPr lang="en-IE" sz="2400" dirty="0">
              <a:solidFill>
                <a:srgbClr val="000000"/>
              </a:solidFill>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IE" sz="2800" baseline="30000" dirty="0">
              <a:solidFill>
                <a:srgbClr val="000000"/>
              </a:solidFill>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IE" baseline="30000" dirty="0">
              <a:solidFill>
                <a:srgbClr val="000000"/>
              </a:solidFill>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IE" baseline="30000" dirty="0" smtClean="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5840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Future</a:t>
            </a:r>
            <a:endParaRPr lang="en-IE" b="1" dirty="0"/>
          </a:p>
        </p:txBody>
      </p:sp>
      <p:sp>
        <p:nvSpPr>
          <p:cNvPr id="3" name="TextBox 2"/>
          <p:cNvSpPr txBox="1"/>
          <p:nvPr/>
        </p:nvSpPr>
        <p:spPr>
          <a:xfrm>
            <a:off x="452285" y="1553498"/>
            <a:ext cx="8406580" cy="5447645"/>
          </a:xfrm>
          <a:prstGeom prst="rect">
            <a:avLst/>
          </a:prstGeom>
          <a:noFill/>
        </p:spPr>
        <p:txBody>
          <a:bodyPr wrap="square" rtlCol="0">
            <a:spAutoFit/>
          </a:bodyPr>
          <a:lstStyle/>
          <a:p>
            <a:pPr marL="342900" indent="-342900">
              <a:buFont typeface="Arial" panose="020B0604020202020204" pitchFamily="34" charset="0"/>
              <a:buChar char="•"/>
            </a:pPr>
            <a:r>
              <a:rPr lang="en-IE" sz="2400" dirty="0" smtClean="0"/>
              <a:t>Larger study week commencing September 2017</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a:t>Correlation Study – </a:t>
            </a:r>
            <a:r>
              <a:rPr lang="en-IE" sz="2400" dirty="0" smtClean="0"/>
              <a:t>inter-rater </a:t>
            </a:r>
            <a:r>
              <a:rPr lang="en-IE" sz="2400" dirty="0"/>
              <a:t>reliability between examiner </a:t>
            </a:r>
            <a:r>
              <a:rPr lang="en-IE" sz="2400" dirty="0" smtClean="0"/>
              <a:t>pairings</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smtClean="0"/>
              <a:t>4 Telepresence devices</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a:t>8 Examiners – 4 </a:t>
            </a:r>
            <a:r>
              <a:rPr lang="en-IE" sz="2400" dirty="0" smtClean="0"/>
              <a:t>Remote, </a:t>
            </a:r>
            <a:r>
              <a:rPr lang="en-IE" sz="2400" dirty="0"/>
              <a:t>4 Present </a:t>
            </a:r>
          </a:p>
          <a:p>
            <a:endParaRPr lang="en-IE" sz="2400" dirty="0"/>
          </a:p>
          <a:p>
            <a:pPr marL="342900" indent="-342900">
              <a:buFont typeface="Arial" panose="020B0604020202020204" pitchFamily="34" charset="0"/>
              <a:buChar char="•"/>
            </a:pPr>
            <a:r>
              <a:rPr lang="en-IE" sz="2400" dirty="0" smtClean="0"/>
              <a:t>Year 3 Students</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smtClean="0"/>
              <a:t>Checklists and procedural skills</a:t>
            </a:r>
          </a:p>
          <a:p>
            <a:pPr marL="342900" indent="-342900">
              <a:buFont typeface="Arial" panose="020B0604020202020204" pitchFamily="34" charset="0"/>
              <a:buChar char="•"/>
            </a:pPr>
            <a:endParaRPr lang="en-IE" sz="2000" dirty="0"/>
          </a:p>
          <a:p>
            <a:endParaRPr lang="en-IE" sz="2000" dirty="0"/>
          </a:p>
          <a:p>
            <a:endParaRPr lang="en-IE" sz="2000" dirty="0"/>
          </a:p>
        </p:txBody>
      </p:sp>
    </p:spTree>
    <p:extLst>
      <p:ext uri="{BB962C8B-B14F-4D97-AF65-F5344CB8AC3E}">
        <p14:creationId xmlns:p14="http://schemas.microsoft.com/office/powerpoint/2010/main" val="961518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1.bp.blogspot.com/-4oPhSu1yG4c/TeB1cYrpJ6I/AAAAAAAACkg/qsXjtxoQni4/s320/IMG_35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69" y="1419727"/>
            <a:ext cx="7863947" cy="41932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15720" y="355600"/>
            <a:ext cx="6839712" cy="646331"/>
          </a:xfrm>
          <a:prstGeom prst="rect">
            <a:avLst/>
          </a:prstGeom>
          <a:noFill/>
        </p:spPr>
        <p:txBody>
          <a:bodyPr wrap="square" rtlCol="0">
            <a:spAutoFit/>
          </a:bodyPr>
          <a:lstStyle/>
          <a:p>
            <a:pPr algn="ctr"/>
            <a:r>
              <a:rPr lang="en-GB" sz="3600" b="1" dirty="0" smtClean="0">
                <a:solidFill>
                  <a:srgbClr val="0070C0"/>
                </a:solidFill>
              </a:rPr>
              <a:t>OSCE Format</a:t>
            </a:r>
            <a:endParaRPr lang="en-GB" sz="3600" b="1" dirty="0">
              <a:solidFill>
                <a:srgbClr val="0070C0"/>
              </a:solidFill>
            </a:endParaRPr>
          </a:p>
        </p:txBody>
      </p:sp>
    </p:spTree>
    <p:extLst>
      <p:ext uri="{BB962C8B-B14F-4D97-AF65-F5344CB8AC3E}">
        <p14:creationId xmlns:p14="http://schemas.microsoft.com/office/powerpoint/2010/main" val="2443427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Checklist</a:t>
            </a:r>
            <a:endParaRPr lang="en-GB" b="1" dirty="0"/>
          </a:p>
        </p:txBody>
      </p:sp>
      <p:sp>
        <p:nvSpPr>
          <p:cNvPr id="5" name="Rectangle 4"/>
          <p:cNvSpPr/>
          <p:nvPr/>
        </p:nvSpPr>
        <p:spPr>
          <a:xfrm>
            <a:off x="1363133" y="838200"/>
            <a:ext cx="6966479" cy="5555367"/>
          </a:xfrm>
          <a:prstGeom prst="rect">
            <a:avLst/>
          </a:prstGeom>
        </p:spPr>
        <p:txBody>
          <a:bodyPr wrap="square">
            <a:spAutoFit/>
          </a:bodyPr>
          <a:lstStyle/>
          <a:p>
            <a:pPr>
              <a:lnSpc>
                <a:spcPct val="115000"/>
              </a:lnSpc>
              <a:spcAft>
                <a:spcPts val="1000"/>
              </a:spcAft>
            </a:pPr>
            <a:r>
              <a:rPr lang="en-IE" sz="1200" b="1" dirty="0" smtClean="0">
                <a:effectLst/>
                <a:ea typeface="Calibri" panose="020F0502020204030204" pitchFamily="34" charset="0"/>
                <a:cs typeface="Times New Roman" panose="02020603050405020304" pitchFamily="18" charset="0"/>
              </a:rPr>
              <a:t> </a:t>
            </a:r>
            <a:r>
              <a:rPr lang="en-IE" sz="1200" b="1" u="sng" dirty="0" smtClean="0">
                <a:effectLst/>
                <a:ea typeface="Calibri" panose="020F0502020204030204" pitchFamily="34" charset="0"/>
                <a:cs typeface="Times New Roman" panose="02020603050405020304" pitchFamily="18" charset="0"/>
              </a:rPr>
              <a:t>PLACEMENT OF ELECTRODES FOR 12 LEAD ECG</a:t>
            </a:r>
            <a:r>
              <a:rPr lang="en-GB" sz="1200" b="1" u="sng" dirty="0">
                <a:ea typeface="Calibri" panose="020F0502020204030204" pitchFamily="34" charset="0"/>
                <a:cs typeface="Times New Roman" panose="02020603050405020304" pitchFamily="18" charset="0"/>
              </a:rPr>
              <a:t> </a:t>
            </a:r>
            <a:r>
              <a:rPr lang="en-IE" sz="1200" b="1" u="sng" dirty="0" smtClean="0">
                <a:effectLst/>
                <a:ea typeface="Calibri" panose="020F0502020204030204" pitchFamily="34" charset="0"/>
                <a:cs typeface="Times New Roman" panose="02020603050405020304" pitchFamily="18" charset="0"/>
              </a:rPr>
              <a:t>AND ECG RECOGNITION</a:t>
            </a:r>
            <a:endParaRPr lang="en-GB" sz="1200" b="1" u="sng" dirty="0" smtClean="0">
              <a:effectLst/>
              <a:ea typeface="Calibri" panose="020F0502020204030204" pitchFamily="34" charset="0"/>
              <a:cs typeface="Times New Roman" panose="02020603050405020304" pitchFamily="18" charset="0"/>
            </a:endParaRPr>
          </a:p>
          <a:p>
            <a:pPr>
              <a:lnSpc>
                <a:spcPct val="115000"/>
              </a:lnSpc>
              <a:spcAft>
                <a:spcPts val="1000"/>
              </a:spcAft>
            </a:pPr>
            <a:r>
              <a:rPr lang="en-IE" sz="1200" b="1" dirty="0" smtClean="0">
                <a:effectLst/>
                <a:ea typeface="Calibri" panose="020F0502020204030204" pitchFamily="34" charset="0"/>
                <a:cs typeface="Times New Roman" panose="02020603050405020304" pitchFamily="18" charset="0"/>
              </a:rPr>
              <a:t>Accurately  identify Angle of Louis then 4</a:t>
            </a:r>
            <a:r>
              <a:rPr lang="en-IE" sz="1200" b="1" baseline="30000" dirty="0" smtClean="0">
                <a:effectLst/>
                <a:ea typeface="Calibri" panose="020F0502020204030204" pitchFamily="34" charset="0"/>
                <a:cs typeface="Times New Roman" panose="02020603050405020304" pitchFamily="18" charset="0"/>
              </a:rPr>
              <a:t>th</a:t>
            </a:r>
            <a:r>
              <a:rPr lang="en-IE" sz="1200" b="1" dirty="0" smtClean="0">
                <a:effectLst/>
                <a:ea typeface="Calibri" panose="020F0502020204030204" pitchFamily="34" charset="0"/>
                <a:cs typeface="Times New Roman" panose="02020603050405020304" pitchFamily="18" charset="0"/>
              </a:rPr>
              <a:t> intercostal space                                       0.5             </a:t>
            </a:r>
          </a:p>
          <a:p>
            <a:pPr>
              <a:lnSpc>
                <a:spcPct val="115000"/>
              </a:lnSpc>
              <a:spcAft>
                <a:spcPts val="1000"/>
              </a:spcAft>
            </a:pPr>
            <a:r>
              <a:rPr lang="en-IE" sz="1200" b="1" dirty="0" smtClean="0">
                <a:effectLst/>
                <a:ea typeface="Calibri" panose="020F0502020204030204" pitchFamily="34" charset="0"/>
                <a:cs typeface="Times New Roman" panose="02020603050405020304" pitchFamily="18" charset="0"/>
              </a:rPr>
              <a:t> Place  electrodes and state  this is the position for V1 on left &amp; V2 on right            0.5                                          </a:t>
            </a:r>
            <a:endParaRPr lang="en-GB" sz="1200" dirty="0" smtClean="0">
              <a:effectLst/>
              <a:ea typeface="Calibri" panose="020F0502020204030204" pitchFamily="34" charset="0"/>
              <a:cs typeface="Times New Roman" panose="02020603050405020304" pitchFamily="18" charset="0"/>
            </a:endParaRPr>
          </a:p>
          <a:p>
            <a:pPr>
              <a:lnSpc>
                <a:spcPct val="115000"/>
              </a:lnSpc>
              <a:spcAft>
                <a:spcPts val="1000"/>
              </a:spcAft>
            </a:pPr>
            <a:r>
              <a:rPr lang="en-IE" sz="1200" b="1" dirty="0" smtClean="0">
                <a:effectLst/>
                <a:ea typeface="Calibri" panose="020F0502020204030204" pitchFamily="34" charset="0"/>
                <a:cs typeface="Times New Roman" panose="02020603050405020304" pitchFamily="18" charset="0"/>
              </a:rPr>
              <a:t>State that they are identifying 5</a:t>
            </a:r>
            <a:r>
              <a:rPr lang="en-IE" sz="1200" b="1" baseline="30000" dirty="0" smtClean="0">
                <a:effectLst/>
                <a:ea typeface="Calibri" panose="020F0502020204030204" pitchFamily="34" charset="0"/>
                <a:cs typeface="Times New Roman" panose="02020603050405020304" pitchFamily="18" charset="0"/>
              </a:rPr>
              <a:t>th</a:t>
            </a:r>
            <a:r>
              <a:rPr lang="en-IE" sz="1200" b="1" dirty="0" smtClean="0">
                <a:effectLst/>
                <a:ea typeface="Calibri" panose="020F0502020204030204" pitchFamily="34" charset="0"/>
                <a:cs typeface="Times New Roman" panose="02020603050405020304" pitchFamily="18" charset="0"/>
              </a:rPr>
              <a:t> intercostal space mid clavicular  line                     0.5      </a:t>
            </a:r>
          </a:p>
          <a:p>
            <a:pPr>
              <a:lnSpc>
                <a:spcPct val="115000"/>
              </a:lnSpc>
              <a:spcAft>
                <a:spcPts val="1000"/>
              </a:spcAft>
            </a:pPr>
            <a:r>
              <a:rPr lang="en-IE" sz="1200" b="1" dirty="0" smtClean="0">
                <a:effectLst/>
                <a:ea typeface="Calibri" panose="020F0502020204030204" pitchFamily="34" charset="0"/>
                <a:cs typeface="Times New Roman" panose="02020603050405020304" pitchFamily="18" charset="0"/>
              </a:rPr>
              <a:t>Accurately do this and state that this is the position for V4                                          0.5</a:t>
            </a:r>
            <a:endParaRPr lang="en-GB" sz="1200" dirty="0" smtClean="0">
              <a:effectLst/>
              <a:ea typeface="Calibri" panose="020F0502020204030204" pitchFamily="34" charset="0"/>
              <a:cs typeface="Times New Roman" panose="02020603050405020304" pitchFamily="18" charset="0"/>
            </a:endParaRPr>
          </a:p>
          <a:p>
            <a:pPr>
              <a:lnSpc>
                <a:spcPct val="115000"/>
              </a:lnSpc>
              <a:spcAft>
                <a:spcPts val="1000"/>
              </a:spcAft>
            </a:pPr>
            <a:r>
              <a:rPr lang="en-IE" sz="1200" b="1" dirty="0" smtClean="0">
                <a:effectLst/>
                <a:ea typeface="Calibri" panose="020F0502020204030204" pitchFamily="34" charset="0"/>
                <a:cs typeface="Times New Roman" panose="02020603050405020304" pitchFamily="18" charset="0"/>
              </a:rPr>
              <a:t>Accurately identify the midpoint between V2 and V4                                                    0.5    </a:t>
            </a:r>
          </a:p>
          <a:p>
            <a:pPr>
              <a:lnSpc>
                <a:spcPct val="115000"/>
              </a:lnSpc>
              <a:spcAft>
                <a:spcPts val="1000"/>
              </a:spcAft>
            </a:pPr>
            <a:r>
              <a:rPr lang="en-IE" sz="1200" b="1" dirty="0" smtClean="0">
                <a:effectLst/>
                <a:ea typeface="Calibri" panose="020F0502020204030204" pitchFamily="34" charset="0"/>
                <a:cs typeface="Times New Roman" panose="02020603050405020304" pitchFamily="18" charset="0"/>
              </a:rPr>
              <a:t>Place electrode and state that this is for V3                                                                      0.5</a:t>
            </a:r>
            <a:endParaRPr lang="en-GB" sz="1200" dirty="0" smtClean="0">
              <a:effectLst/>
              <a:ea typeface="Calibri" panose="020F0502020204030204" pitchFamily="34" charset="0"/>
              <a:cs typeface="Times New Roman" panose="02020603050405020304" pitchFamily="18" charset="0"/>
            </a:endParaRPr>
          </a:p>
          <a:p>
            <a:pPr>
              <a:lnSpc>
                <a:spcPct val="115000"/>
              </a:lnSpc>
              <a:spcAft>
                <a:spcPts val="1000"/>
              </a:spcAft>
            </a:pPr>
            <a:r>
              <a:rPr lang="en-IE" sz="1200" b="1" dirty="0" smtClean="0">
                <a:effectLst/>
                <a:ea typeface="Calibri" panose="020F0502020204030204" pitchFamily="34" charset="0"/>
                <a:cs typeface="Times New Roman" panose="02020603050405020304" pitchFamily="18" charset="0"/>
              </a:rPr>
              <a:t>Accurately identify 5</a:t>
            </a:r>
            <a:r>
              <a:rPr lang="en-IE" sz="1200" b="1" baseline="30000" dirty="0" smtClean="0">
                <a:effectLst/>
                <a:ea typeface="Calibri" panose="020F0502020204030204" pitchFamily="34" charset="0"/>
                <a:cs typeface="Times New Roman" panose="02020603050405020304" pitchFamily="18" charset="0"/>
              </a:rPr>
              <a:t>th</a:t>
            </a:r>
            <a:r>
              <a:rPr lang="en-IE" sz="1200" b="1" dirty="0" smtClean="0">
                <a:effectLst/>
                <a:ea typeface="Calibri" panose="020F0502020204030204" pitchFamily="34" charset="0"/>
                <a:cs typeface="Times New Roman" panose="02020603050405020304" pitchFamily="18" charset="0"/>
              </a:rPr>
              <a:t> intercostal space mid axillary line                                              0.5    </a:t>
            </a:r>
          </a:p>
          <a:p>
            <a:pPr>
              <a:lnSpc>
                <a:spcPct val="115000"/>
              </a:lnSpc>
              <a:spcAft>
                <a:spcPts val="1000"/>
              </a:spcAft>
            </a:pPr>
            <a:r>
              <a:rPr lang="en-IE" sz="1200" b="1" dirty="0" smtClean="0">
                <a:effectLst/>
                <a:ea typeface="Calibri" panose="020F0502020204030204" pitchFamily="34" charset="0"/>
                <a:cs typeface="Times New Roman" panose="02020603050405020304" pitchFamily="18" charset="0"/>
              </a:rPr>
              <a:t>Place electrode and state that this is for V6                                                                      0.5</a:t>
            </a:r>
            <a:endParaRPr lang="en-GB" sz="1200" dirty="0" smtClean="0">
              <a:effectLst/>
              <a:ea typeface="Calibri" panose="020F0502020204030204" pitchFamily="34" charset="0"/>
              <a:cs typeface="Times New Roman" panose="02020603050405020304" pitchFamily="18" charset="0"/>
            </a:endParaRPr>
          </a:p>
          <a:p>
            <a:pPr>
              <a:lnSpc>
                <a:spcPct val="115000"/>
              </a:lnSpc>
              <a:spcAft>
                <a:spcPts val="1000"/>
              </a:spcAft>
            </a:pPr>
            <a:r>
              <a:rPr lang="en-IE" sz="1200" b="1" dirty="0" smtClean="0">
                <a:effectLst/>
                <a:ea typeface="Calibri" panose="020F0502020204030204" pitchFamily="34" charset="0"/>
                <a:cs typeface="Times New Roman" panose="02020603050405020304" pitchFamily="18" charset="0"/>
              </a:rPr>
              <a:t>Accurately identify anterior axillary line or midway between V4 and V6                   0.5     </a:t>
            </a:r>
          </a:p>
          <a:p>
            <a:pPr>
              <a:lnSpc>
                <a:spcPct val="115000"/>
              </a:lnSpc>
              <a:spcAft>
                <a:spcPts val="1000"/>
              </a:spcAft>
            </a:pPr>
            <a:r>
              <a:rPr lang="en-IE" sz="1200" b="1" dirty="0" smtClean="0">
                <a:effectLst/>
                <a:ea typeface="Calibri" panose="020F0502020204030204" pitchFamily="34" charset="0"/>
                <a:cs typeface="Times New Roman" panose="02020603050405020304" pitchFamily="18" charset="0"/>
              </a:rPr>
              <a:t>Place electrode and state that this is for V5                                                                      0.5</a:t>
            </a:r>
            <a:endParaRPr lang="en-GB" sz="1200" dirty="0" smtClean="0">
              <a:effectLst/>
              <a:ea typeface="Calibri" panose="020F0502020204030204" pitchFamily="34" charset="0"/>
              <a:cs typeface="Times New Roman" panose="02020603050405020304" pitchFamily="18" charset="0"/>
            </a:endParaRPr>
          </a:p>
          <a:p>
            <a:pPr>
              <a:lnSpc>
                <a:spcPct val="115000"/>
              </a:lnSpc>
              <a:spcAft>
                <a:spcPts val="1000"/>
              </a:spcAft>
            </a:pPr>
            <a:r>
              <a:rPr lang="en-IE" sz="1200" b="1" dirty="0" smtClean="0">
                <a:effectLst/>
                <a:ea typeface="Calibri" panose="020F0502020204030204" pitchFamily="34" charset="0"/>
                <a:cs typeface="Times New Roman" panose="02020603050405020304" pitchFamily="18" charset="0"/>
              </a:rPr>
              <a:t>Place arm leads correctly                                                                                                       0.5</a:t>
            </a:r>
            <a:endParaRPr lang="en-GB" sz="1200" dirty="0" smtClean="0">
              <a:effectLst/>
              <a:ea typeface="Calibri" panose="020F0502020204030204" pitchFamily="34" charset="0"/>
              <a:cs typeface="Times New Roman" panose="02020603050405020304" pitchFamily="18" charset="0"/>
            </a:endParaRPr>
          </a:p>
          <a:p>
            <a:pPr>
              <a:lnSpc>
                <a:spcPct val="115000"/>
              </a:lnSpc>
              <a:spcAft>
                <a:spcPts val="1000"/>
              </a:spcAft>
            </a:pPr>
            <a:r>
              <a:rPr lang="en-IE" sz="1200" b="1" dirty="0" smtClean="0">
                <a:effectLst/>
                <a:ea typeface="Calibri" panose="020F0502020204030204" pitchFamily="34" charset="0"/>
                <a:cs typeface="Times New Roman" panose="02020603050405020304" pitchFamily="18" charset="0"/>
              </a:rPr>
              <a:t>Place leg leads correctly stating which is neutral                                                             0.5</a:t>
            </a:r>
          </a:p>
          <a:p>
            <a:pPr>
              <a:lnSpc>
                <a:spcPct val="115000"/>
              </a:lnSpc>
              <a:spcAft>
                <a:spcPts val="1000"/>
              </a:spcAft>
            </a:pPr>
            <a:endParaRPr lang="en-IE" sz="1200" b="1" dirty="0" smtClean="0">
              <a:effectLst/>
              <a:ea typeface="Calibri" panose="020F0502020204030204" pitchFamily="34" charset="0"/>
              <a:cs typeface="Times New Roman" panose="02020603050405020304" pitchFamily="18" charset="0"/>
            </a:endParaRPr>
          </a:p>
          <a:p>
            <a:pPr>
              <a:lnSpc>
                <a:spcPct val="115000"/>
              </a:lnSpc>
              <a:spcAft>
                <a:spcPts val="1000"/>
              </a:spcAft>
            </a:pPr>
            <a:r>
              <a:rPr lang="en-IE" sz="1200" b="1" u="sng" dirty="0" smtClean="0">
                <a:effectLst/>
                <a:ea typeface="Calibri" panose="020F0502020204030204" pitchFamily="34" charset="0"/>
                <a:cs typeface="Times New Roman" panose="02020603050405020304" pitchFamily="18" charset="0"/>
              </a:rPr>
              <a:t>GLOBAL RATING   </a:t>
            </a:r>
            <a:endParaRPr lang="en-IE" sz="1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sz="1000" b="1" dirty="0" smtClean="0">
                <a:effectLst/>
                <a:latin typeface="Calibri" panose="020F0502020204030204" pitchFamily="34" charset="0"/>
                <a:ea typeface="Calibri" panose="020F0502020204030204" pitchFamily="34" charset="0"/>
                <a:cs typeface="Times New Roman" panose="02020603050405020304" pitchFamily="18" charset="0"/>
              </a:rPr>
              <a:t>FAIL   	 BORDERLINE   		SATISFACTORY   		GOOD   	EXCELLENT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1774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a:t>Future Reach of the Project</a:t>
            </a:r>
            <a:endParaRPr lang="en-GB" b="1" dirty="0"/>
          </a:p>
        </p:txBody>
      </p:sp>
      <p:sp>
        <p:nvSpPr>
          <p:cNvPr id="6" name="TextBox 5"/>
          <p:cNvSpPr txBox="1"/>
          <p:nvPr/>
        </p:nvSpPr>
        <p:spPr>
          <a:xfrm>
            <a:off x="363793" y="1238865"/>
            <a:ext cx="5161935" cy="369332"/>
          </a:xfrm>
          <a:prstGeom prst="rect">
            <a:avLst/>
          </a:prstGeom>
          <a:noFill/>
        </p:spPr>
        <p:txBody>
          <a:bodyPr wrap="square" rtlCol="0">
            <a:spAutoFit/>
          </a:bodyPr>
          <a:lstStyle/>
          <a:p>
            <a:pPr algn="ctr"/>
            <a:r>
              <a:rPr lang="en-GB" b="1" dirty="0">
                <a:solidFill>
                  <a:srgbClr val="3388D1"/>
                </a:solidFill>
                <a:latin typeface="Helvetica" panose="020B0604020202020204" pitchFamily="34" charset="0"/>
              </a:rPr>
              <a:t>Remote Ward </a:t>
            </a:r>
            <a:r>
              <a:rPr lang="en-GB" b="1" dirty="0" smtClean="0">
                <a:solidFill>
                  <a:srgbClr val="3388D1"/>
                </a:solidFill>
                <a:latin typeface="Helvetica" panose="020B0604020202020204" pitchFamily="34" charset="0"/>
              </a:rPr>
              <a:t>Round - Professor PF Ridgway</a:t>
            </a:r>
            <a:endParaRPr lang="en-GB" b="1" dirty="0">
              <a:solidFill>
                <a:srgbClr val="3388D1"/>
              </a:solidFill>
              <a:latin typeface="Helvetica" panose="020B0604020202020204" pitchFamily="34" charset="0"/>
            </a:endParaRPr>
          </a:p>
        </p:txBody>
      </p:sp>
      <p:sp>
        <p:nvSpPr>
          <p:cNvPr id="7" name="TextBox 6"/>
          <p:cNvSpPr txBox="1"/>
          <p:nvPr/>
        </p:nvSpPr>
        <p:spPr>
          <a:xfrm>
            <a:off x="363793" y="1608197"/>
            <a:ext cx="8445910" cy="4893647"/>
          </a:xfrm>
          <a:prstGeom prst="rect">
            <a:avLst/>
          </a:prstGeom>
          <a:noFill/>
        </p:spPr>
        <p:txBody>
          <a:bodyPr wrap="square" rtlCol="0">
            <a:spAutoFit/>
          </a:bodyPr>
          <a:lstStyle/>
          <a:p>
            <a:pPr marL="285750">
              <a:buFont typeface="Arial" panose="020B0604020202020204" pitchFamily="34" charset="0"/>
              <a:buChar char="•"/>
            </a:pPr>
            <a:endParaRPr lang="en-IE" sz="2000" dirty="0" smtClean="0"/>
          </a:p>
          <a:p>
            <a:pPr marL="285750">
              <a:buFont typeface="Arial" panose="020B0604020202020204" pitchFamily="34" charset="0"/>
              <a:buChar char="•"/>
            </a:pPr>
            <a:r>
              <a:rPr lang="en-IE" sz="2000" dirty="0" smtClean="0"/>
              <a:t>Significantly increases the </a:t>
            </a:r>
            <a:r>
              <a:rPr lang="en-IE" sz="2000" dirty="0"/>
              <a:t>number of patients </a:t>
            </a:r>
            <a:r>
              <a:rPr lang="en-IE" sz="2000" dirty="0" smtClean="0"/>
              <a:t>seen </a:t>
            </a:r>
            <a:r>
              <a:rPr lang="en-IE" sz="2000" dirty="0"/>
              <a:t>each day</a:t>
            </a:r>
            <a:r>
              <a:rPr lang="en-IE" sz="2000" dirty="0" smtClean="0"/>
              <a:t>.</a:t>
            </a:r>
          </a:p>
          <a:p>
            <a:pPr marL="285750">
              <a:buFont typeface="Arial" panose="020B0604020202020204" pitchFamily="34" charset="0"/>
              <a:buChar char="•"/>
            </a:pPr>
            <a:r>
              <a:rPr lang="en-IE" sz="2000" dirty="0"/>
              <a:t>“As modern Consultants </a:t>
            </a:r>
            <a:r>
              <a:rPr lang="en-IE" sz="2000" dirty="0" smtClean="0"/>
              <a:t>work </a:t>
            </a:r>
            <a:r>
              <a:rPr lang="en-IE" sz="2000" dirty="0"/>
              <a:t>in a number of institutions it is very useful to be able to dial in from wherever you are. </a:t>
            </a:r>
            <a:endParaRPr lang="en-IE" sz="2000" dirty="0" smtClean="0"/>
          </a:p>
          <a:p>
            <a:pPr marL="285750">
              <a:buFont typeface="Arial" panose="020B0604020202020204" pitchFamily="34" charset="0"/>
              <a:buChar char="•"/>
            </a:pPr>
            <a:r>
              <a:rPr lang="en-IE" sz="2000" dirty="0" smtClean="0"/>
              <a:t>“Device has </a:t>
            </a:r>
            <a:r>
              <a:rPr lang="en-IE" sz="2000" dirty="0"/>
              <a:t>enabled us to be more efficient in delivering diagnosis after assessment, reaching a decision to admit and initiating therapy</a:t>
            </a:r>
            <a:r>
              <a:rPr lang="en-IE" sz="2000" dirty="0" smtClean="0"/>
              <a:t>.</a:t>
            </a:r>
            <a:endParaRPr lang="en-IE" sz="2000" dirty="0"/>
          </a:p>
          <a:p>
            <a:pPr marL="285750">
              <a:buFont typeface="Arial" panose="020B0604020202020204" pitchFamily="34" charset="0"/>
              <a:buChar char="•"/>
            </a:pPr>
            <a:r>
              <a:rPr lang="en-IE" sz="2000" dirty="0" smtClean="0"/>
              <a:t>“Initial </a:t>
            </a:r>
            <a:r>
              <a:rPr lang="en-IE" sz="2000" dirty="0"/>
              <a:t>research has shown that patient acceptability has been very much higher than we expected.   And this is not just with the younger age group where it might have been </a:t>
            </a:r>
            <a:r>
              <a:rPr lang="en-IE" sz="2000" dirty="0" smtClean="0"/>
              <a:t>expected.</a:t>
            </a:r>
            <a:endParaRPr lang="en-IE" sz="2000" dirty="0"/>
          </a:p>
          <a:p>
            <a:pPr marL="285750">
              <a:buFont typeface="Arial" panose="020B0604020202020204" pitchFamily="34" charset="0"/>
              <a:buChar char="•"/>
            </a:pPr>
            <a:r>
              <a:rPr lang="en-IE" sz="2000" dirty="0" smtClean="0"/>
              <a:t>Re: communication skills - ability </a:t>
            </a:r>
            <a:r>
              <a:rPr lang="en-IE" sz="2000" dirty="0"/>
              <a:t>to extend to five feet in height or drop down to eye level if the patient is lying in </a:t>
            </a:r>
            <a:r>
              <a:rPr lang="en-IE" sz="2000" dirty="0" smtClean="0"/>
              <a:t>bed, can </a:t>
            </a:r>
            <a:r>
              <a:rPr lang="en-IE" sz="2000" dirty="0"/>
              <a:t>interact with patients at eye level at all times. </a:t>
            </a:r>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107302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a:t>Future Reach of the </a:t>
            </a:r>
            <a:r>
              <a:rPr lang="en-IE" b="1" dirty="0" smtClean="0"/>
              <a:t>Project</a:t>
            </a:r>
            <a:endParaRPr lang="en-GB" b="1" dirty="0"/>
          </a:p>
        </p:txBody>
      </p:sp>
      <p:sp>
        <p:nvSpPr>
          <p:cNvPr id="3" name="Rectangle 2"/>
          <p:cNvSpPr/>
          <p:nvPr/>
        </p:nvSpPr>
        <p:spPr>
          <a:xfrm>
            <a:off x="363793" y="5842974"/>
            <a:ext cx="7993626" cy="461665"/>
          </a:xfrm>
          <a:prstGeom prst="rect">
            <a:avLst/>
          </a:prstGeom>
        </p:spPr>
        <p:txBody>
          <a:bodyPr wrap="square">
            <a:spAutoFit/>
          </a:bodyPr>
          <a:lstStyle/>
          <a:p>
            <a:pPr algn="ctr"/>
            <a:r>
              <a:rPr lang="en-GB" sz="2400" b="1" dirty="0">
                <a:solidFill>
                  <a:srgbClr val="0070C0"/>
                </a:solidFill>
              </a:rPr>
              <a:t>https://youtu.be/KOLcTKhPEhE?t=10</a:t>
            </a:r>
          </a:p>
        </p:txBody>
      </p:sp>
      <p:sp>
        <p:nvSpPr>
          <p:cNvPr id="4" name="Rectangle 3"/>
          <p:cNvSpPr/>
          <p:nvPr/>
        </p:nvSpPr>
        <p:spPr>
          <a:xfrm>
            <a:off x="363793" y="1101213"/>
            <a:ext cx="8111613" cy="4431983"/>
          </a:xfrm>
          <a:prstGeom prst="rect">
            <a:avLst/>
          </a:prstGeom>
        </p:spPr>
        <p:txBody>
          <a:bodyPr wrap="square">
            <a:spAutoFit/>
          </a:bodyPr>
          <a:lstStyle/>
          <a:p>
            <a:endParaRPr lang="en-GB" b="1" dirty="0">
              <a:solidFill>
                <a:srgbClr val="0070C0"/>
              </a:solidFill>
            </a:endParaRPr>
          </a:p>
          <a:p>
            <a:r>
              <a:rPr lang="en-GB" sz="2400" b="1" dirty="0" smtClean="0">
                <a:solidFill>
                  <a:srgbClr val="0070C0"/>
                </a:solidFill>
              </a:rPr>
              <a:t>Colleges </a:t>
            </a:r>
            <a:r>
              <a:rPr lang="en-GB" sz="2400" b="1" dirty="0">
                <a:solidFill>
                  <a:srgbClr val="0070C0"/>
                </a:solidFill>
              </a:rPr>
              <a:t>&amp; Universities</a:t>
            </a:r>
          </a:p>
          <a:p>
            <a:r>
              <a:rPr lang="en-GB" sz="2400" dirty="0"/>
              <a:t>Double is being used in higher education in many ways, including building </a:t>
            </a:r>
            <a:r>
              <a:rPr lang="en-GB" sz="2400" dirty="0" smtClean="0"/>
              <a:t>classrooms </a:t>
            </a:r>
            <a:r>
              <a:rPr lang="en-GB" sz="2400" dirty="0"/>
              <a:t>with both online and in-person students, to enable </a:t>
            </a:r>
            <a:r>
              <a:rPr lang="en-GB" sz="2400" dirty="0" smtClean="0"/>
              <a:t>Tutors to </a:t>
            </a:r>
            <a:r>
              <a:rPr lang="en-GB" sz="2400" dirty="0"/>
              <a:t>continue teaching when they move out of </a:t>
            </a:r>
            <a:r>
              <a:rPr lang="en-GB" sz="2400" dirty="0" smtClean="0"/>
              <a:t>the building.</a:t>
            </a:r>
          </a:p>
          <a:p>
            <a:endParaRPr lang="en-GB" sz="2400" b="1" dirty="0">
              <a:solidFill>
                <a:srgbClr val="3388D1"/>
              </a:solidFill>
            </a:endParaRPr>
          </a:p>
          <a:p>
            <a:r>
              <a:rPr lang="en-GB" sz="2400" b="1" dirty="0" smtClean="0">
                <a:solidFill>
                  <a:srgbClr val="3388D1"/>
                </a:solidFill>
              </a:rPr>
              <a:t>House bound </a:t>
            </a:r>
            <a:r>
              <a:rPr lang="en-GB" sz="2400" b="1" dirty="0">
                <a:solidFill>
                  <a:srgbClr val="3388D1"/>
                </a:solidFill>
              </a:rPr>
              <a:t>Students</a:t>
            </a:r>
          </a:p>
          <a:p>
            <a:r>
              <a:rPr lang="en-GB" sz="2400" dirty="0" smtClean="0"/>
              <a:t>Double </a:t>
            </a:r>
            <a:r>
              <a:rPr lang="en-GB" sz="2400" dirty="0"/>
              <a:t>enables the remote student to join the classroom in </a:t>
            </a:r>
            <a:r>
              <a:rPr lang="en-GB" sz="2400" dirty="0" smtClean="0"/>
              <a:t>real-time, </a:t>
            </a:r>
            <a:r>
              <a:rPr lang="en-GB" sz="2400" dirty="0"/>
              <a:t>interact with other students one-on-one, and participate in group discussion. The telepresence robot is a revolutionary tool for </a:t>
            </a:r>
            <a:r>
              <a:rPr lang="en-GB" sz="2400" dirty="0" smtClean="0"/>
              <a:t>housebound </a:t>
            </a:r>
            <a:r>
              <a:rPr lang="en-GB" sz="2400" dirty="0"/>
              <a:t>students.</a:t>
            </a:r>
            <a:endParaRPr lang="en-GB" sz="2400" b="0" i="0" dirty="0">
              <a:effectLst/>
            </a:endParaRPr>
          </a:p>
        </p:txBody>
      </p:sp>
    </p:spTree>
    <p:extLst>
      <p:ext uri="{BB962C8B-B14F-4D97-AF65-F5344CB8AC3E}">
        <p14:creationId xmlns:p14="http://schemas.microsoft.com/office/powerpoint/2010/main" val="1556413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695" y="168442"/>
            <a:ext cx="8662737" cy="6646628"/>
          </a:xfrm>
          <a:prstGeom prst="rect">
            <a:avLst/>
          </a:prstGeom>
        </p:spPr>
        <p:txBody>
          <a:bodyPr wrap="square">
            <a:spAutoFit/>
          </a:bodyPr>
          <a:lstStyle/>
          <a:p>
            <a:pPr lvl="0" algn="ctr">
              <a:lnSpc>
                <a:spcPct val="107000"/>
              </a:lnSpc>
              <a:spcAft>
                <a:spcPts val="800"/>
              </a:spcAft>
            </a:pPr>
            <a:r>
              <a:rPr lang="en-GB" sz="3600" b="1" dirty="0" smtClean="0">
                <a:solidFill>
                  <a:srgbClr val="0070C0"/>
                </a:solidFill>
                <a:latin typeface="+mj-lt"/>
                <a:ea typeface="Calibri" panose="020F0502020204030204" pitchFamily="34" charset="0"/>
                <a:cs typeface="Times New Roman" panose="02020603050405020304" pitchFamily="18" charset="0"/>
              </a:rPr>
              <a:t>Research Output</a:t>
            </a:r>
          </a:p>
          <a:p>
            <a:pPr lvl="0" algn="ctr">
              <a:lnSpc>
                <a:spcPct val="107000"/>
              </a:lnSpc>
              <a:spcAft>
                <a:spcPts val="800"/>
              </a:spcAft>
            </a:pP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t>Morris MC, Gallagher TK, Ridgway PF. </a:t>
            </a:r>
            <a:r>
              <a:rPr lang="en-GB" i="1" u="sng" dirty="0"/>
              <a:t>Tools used to assess medical students competence in procedural skills at the end of a primary medical degree: a systematic review</a:t>
            </a:r>
            <a:r>
              <a:rPr lang="en-GB" dirty="0"/>
              <a:t>. Med Educ Online. 2012;17. </a:t>
            </a:r>
            <a:r>
              <a:rPr lang="en-GB" dirty="0" err="1"/>
              <a:t>doi</a:t>
            </a:r>
            <a:r>
              <a:rPr lang="en-GB" dirty="0"/>
              <a:t>: 10.3402/meo.v17i0.18398. Epub 2012 Aug 23. </a:t>
            </a:r>
            <a:r>
              <a:rPr lang="en-GB" dirty="0" smtClean="0"/>
              <a:t>Review</a:t>
            </a:r>
          </a:p>
          <a:p>
            <a:pPr>
              <a:lnSpc>
                <a:spcPct val="107000"/>
              </a:lnSpc>
              <a:spcAft>
                <a:spcPts val="800"/>
              </a:spcAft>
            </a:pPr>
            <a:endParaRPr lang="en-GB" dirty="0" smtClean="0">
              <a:ea typeface="Calibri" panose="020F0502020204030204" pitchFamily="34" charset="0"/>
              <a:cs typeface="Times New Roman" panose="02020603050405020304" pitchFamily="18" charset="0"/>
            </a:endParaRPr>
          </a:p>
          <a:p>
            <a:pPr lvl="0">
              <a:lnSpc>
                <a:spcPct val="107000"/>
              </a:lnSpc>
              <a:spcAft>
                <a:spcPts val="800"/>
              </a:spcAft>
            </a:pPr>
            <a:r>
              <a:rPr lang="en-GB" dirty="0" smtClean="0">
                <a:ea typeface="Calibri" panose="020F0502020204030204" pitchFamily="34" charset="0"/>
                <a:cs typeface="Times New Roman" panose="02020603050405020304" pitchFamily="18" charset="0"/>
              </a:rPr>
              <a:t>Morris </a:t>
            </a:r>
            <a:r>
              <a:rPr lang="en-GB" dirty="0">
                <a:ea typeface="Calibri" panose="020F0502020204030204" pitchFamily="34" charset="0"/>
                <a:cs typeface="Times New Roman" panose="02020603050405020304" pitchFamily="18" charset="0"/>
              </a:rPr>
              <a:t>MC, Frodl T, D'Souza A, Fagan AJ, Ridgway PF. </a:t>
            </a:r>
            <a:r>
              <a:rPr lang="en-GB" i="1" u="sng" dirty="0">
                <a:ea typeface="Calibri" panose="020F0502020204030204" pitchFamily="34" charset="0"/>
                <a:cs typeface="Times New Roman" panose="02020603050405020304" pitchFamily="18" charset="0"/>
              </a:rPr>
              <a:t>Assessment of Competence in Surgical Skills Using Functional Magnetic Resonance Imaging: A Feasibility Study</a:t>
            </a:r>
            <a:r>
              <a:rPr lang="en-GB" i="1"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J Surg Educ. 2014 Oct 25. </a:t>
            </a:r>
            <a:r>
              <a:rPr lang="en-GB" dirty="0" err="1">
                <a:ea typeface="Calibri" panose="020F0502020204030204" pitchFamily="34" charset="0"/>
                <a:cs typeface="Times New Roman" panose="02020603050405020304" pitchFamily="18" charset="0"/>
              </a:rPr>
              <a:t>pii</a:t>
            </a:r>
            <a:r>
              <a:rPr lang="en-GB" dirty="0">
                <a:ea typeface="Calibri" panose="020F0502020204030204" pitchFamily="34" charset="0"/>
                <a:cs typeface="Times New Roman" panose="02020603050405020304" pitchFamily="18" charset="0"/>
              </a:rPr>
              <a:t>: S1931-7204(14)00258-X. </a:t>
            </a:r>
            <a:r>
              <a:rPr lang="en-GB" dirty="0" err="1">
                <a:ea typeface="Calibri" panose="020F0502020204030204" pitchFamily="34" charset="0"/>
                <a:cs typeface="Times New Roman" panose="02020603050405020304" pitchFamily="18" charset="0"/>
              </a:rPr>
              <a:t>doi</a:t>
            </a:r>
            <a:r>
              <a:rPr lang="en-GB" dirty="0">
                <a:ea typeface="Calibri" panose="020F0502020204030204" pitchFamily="34" charset="0"/>
                <a:cs typeface="Times New Roman" panose="02020603050405020304" pitchFamily="18" charset="0"/>
              </a:rPr>
              <a:t>: 10.1016/j.jsurg.2014.09.007. </a:t>
            </a:r>
            <a:endParaRPr lang="en-GB" dirty="0" smtClean="0">
              <a:ea typeface="Calibri" panose="020F0502020204030204" pitchFamily="34" charset="0"/>
              <a:cs typeface="Times New Roman" panose="02020603050405020304" pitchFamily="18" charset="0"/>
            </a:endParaRPr>
          </a:p>
          <a:p>
            <a:pPr lvl="0">
              <a:lnSpc>
                <a:spcPct val="107000"/>
              </a:lnSpc>
              <a:spcAft>
                <a:spcPts val="800"/>
              </a:spcAft>
            </a:pPr>
            <a:endParaRPr lang="en-GB" dirty="0">
              <a:ea typeface="Calibri" panose="020F0502020204030204" pitchFamily="34" charset="0"/>
              <a:cs typeface="Times New Roman" panose="02020603050405020304" pitchFamily="18" charset="0"/>
            </a:endParaRPr>
          </a:p>
          <a:p>
            <a:pPr>
              <a:lnSpc>
                <a:spcPct val="107000"/>
              </a:lnSpc>
              <a:spcAft>
                <a:spcPts val="800"/>
              </a:spcAft>
            </a:pPr>
            <a:r>
              <a:rPr lang="en-GB" dirty="0">
                <a:ea typeface="Calibri" panose="020F0502020204030204" pitchFamily="34" charset="0"/>
                <a:cs typeface="Times New Roman" panose="02020603050405020304" pitchFamily="18" charset="0"/>
              </a:rPr>
              <a:t>M Morris, M Bennett, M Hennessy, KC Conlon, PF Ridgway. An Alternative Certification examination "ACE": </a:t>
            </a:r>
            <a:r>
              <a:rPr lang="en-GB" i="1" u="sng" dirty="0">
                <a:ea typeface="Calibri" panose="020F0502020204030204" pitchFamily="34" charset="0"/>
                <a:cs typeface="Times New Roman" panose="02020603050405020304" pitchFamily="18" charset="0"/>
              </a:rPr>
              <a:t>Can post graduate methods be used to asses clinical skills in medical undergraduates</a:t>
            </a:r>
            <a:r>
              <a:rPr lang="en-GB" i="1" dirty="0">
                <a:ea typeface="Calibri" panose="020F0502020204030204" pitchFamily="34" charset="0"/>
                <a:cs typeface="Times New Roman" panose="02020603050405020304" pitchFamily="18" charset="0"/>
              </a:rPr>
              <a:t>?</a:t>
            </a:r>
            <a:r>
              <a:rPr lang="en-GB" dirty="0">
                <a:ea typeface="Calibri" panose="020F0502020204030204" pitchFamily="34" charset="0"/>
                <a:cs typeface="Times New Roman" panose="02020603050405020304" pitchFamily="18" charset="0"/>
              </a:rPr>
              <a:t> British Journal of Medicine and Medical Research</a:t>
            </a:r>
            <a:r>
              <a:rPr lang="en-GB" b="1" dirty="0">
                <a:ea typeface="Calibri" panose="020F0502020204030204" pitchFamily="34" charset="0"/>
                <a:cs typeface="Times New Roman" panose="02020603050405020304" pitchFamily="18" charset="0"/>
              </a:rPr>
              <a:t>. 3</a:t>
            </a:r>
            <a:r>
              <a:rPr lang="en-GB" dirty="0">
                <a:ea typeface="Calibri" panose="020F0502020204030204" pitchFamily="34" charset="0"/>
                <a:cs typeface="Times New Roman" panose="02020603050405020304" pitchFamily="18" charset="0"/>
              </a:rPr>
              <a:t>(4): 1806-1817, </a:t>
            </a:r>
            <a:r>
              <a:rPr lang="en-GB" dirty="0" smtClean="0">
                <a:ea typeface="Calibri" panose="020F0502020204030204" pitchFamily="34" charset="0"/>
                <a:cs typeface="Times New Roman" panose="02020603050405020304" pitchFamily="18" charset="0"/>
              </a:rPr>
              <a:t>2013</a:t>
            </a:r>
          </a:p>
          <a:p>
            <a:pPr>
              <a:lnSpc>
                <a:spcPct val="107000"/>
              </a:lnSpc>
              <a:spcAft>
                <a:spcPts val="800"/>
              </a:spcAft>
            </a:pPr>
            <a:endParaRPr lang="en-GB" dirty="0" smtClean="0">
              <a:ea typeface="Calibri" panose="020F0502020204030204" pitchFamily="34" charset="0"/>
              <a:cs typeface="Times New Roman" panose="02020603050405020304" pitchFamily="18" charset="0"/>
            </a:endParaRPr>
          </a:p>
          <a:p>
            <a:pPr>
              <a:lnSpc>
                <a:spcPct val="107000"/>
              </a:lnSpc>
              <a:spcAft>
                <a:spcPts val="800"/>
              </a:spcAft>
            </a:pPr>
            <a:r>
              <a:rPr lang="en-GB" b="1" dirty="0" smtClean="0">
                <a:ea typeface="Calibri" panose="020F0502020204030204" pitchFamily="34" charset="0"/>
                <a:cs typeface="Times New Roman" panose="02020603050405020304" pitchFamily="18" charset="0"/>
              </a:rPr>
              <a:t>*</a:t>
            </a:r>
            <a:r>
              <a:rPr lang="en-GB" dirty="0" smtClean="0">
                <a:ea typeface="Calibri" panose="020F0502020204030204" pitchFamily="34" charset="0"/>
                <a:cs typeface="Times New Roman" panose="02020603050405020304" pitchFamily="18" charset="0"/>
              </a:rPr>
              <a:t>Morris </a:t>
            </a:r>
            <a:r>
              <a:rPr lang="en-GB" dirty="0">
                <a:ea typeface="Calibri" panose="020F0502020204030204" pitchFamily="34" charset="0"/>
                <a:cs typeface="Times New Roman" panose="02020603050405020304" pitchFamily="18" charset="0"/>
              </a:rPr>
              <a:t>MC, Gillis AE, Smoothey CO, Hennessy M, Conlon KC, Ridgway </a:t>
            </a:r>
            <a:r>
              <a:rPr lang="en-GB" dirty="0" smtClean="0">
                <a:ea typeface="Calibri" panose="020F0502020204030204" pitchFamily="34" charset="0"/>
                <a:cs typeface="Times New Roman" panose="02020603050405020304" pitchFamily="18" charset="0"/>
              </a:rPr>
              <a:t>PF. </a:t>
            </a:r>
            <a:r>
              <a:rPr lang="en-GB" i="1" u="sng" dirty="0" smtClean="0">
                <a:ea typeface="Calibri" panose="020F0502020204030204" pitchFamily="34" charset="0"/>
                <a:cs typeface="Times New Roman" panose="02020603050405020304" pitchFamily="18" charset="0"/>
              </a:rPr>
              <a:t>An </a:t>
            </a:r>
            <a:r>
              <a:rPr lang="en-GB" i="1" u="sng" dirty="0">
                <a:ea typeface="Calibri" panose="020F0502020204030204" pitchFamily="34" charset="0"/>
                <a:cs typeface="Times New Roman" panose="02020603050405020304" pitchFamily="18" charset="0"/>
              </a:rPr>
              <a:t>alternative certification examination ("ACE") in surgery</a:t>
            </a:r>
            <a:r>
              <a:rPr lang="en-GB" i="1"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J Surg Educ. 2014 Nov-Dec;</a:t>
            </a:r>
            <a:r>
              <a:rPr lang="en-GB" b="1" dirty="0">
                <a:ea typeface="Calibri" panose="020F0502020204030204" pitchFamily="34" charset="0"/>
                <a:cs typeface="Times New Roman" panose="02020603050405020304" pitchFamily="18" charset="0"/>
              </a:rPr>
              <a:t>71</a:t>
            </a:r>
            <a:r>
              <a:rPr lang="en-GB" dirty="0">
                <a:ea typeface="Calibri" panose="020F0502020204030204" pitchFamily="34" charset="0"/>
                <a:cs typeface="Times New Roman" panose="02020603050405020304" pitchFamily="18" charset="0"/>
              </a:rPr>
              <a:t>(6):779-89. </a:t>
            </a:r>
            <a:r>
              <a:rPr lang="en-GB" dirty="0" err="1">
                <a:ea typeface="Calibri" panose="020F0502020204030204" pitchFamily="34" charset="0"/>
                <a:cs typeface="Times New Roman" panose="02020603050405020304" pitchFamily="18" charset="0"/>
              </a:rPr>
              <a:t>doi</a:t>
            </a:r>
            <a:r>
              <a:rPr lang="en-GB" dirty="0">
                <a:ea typeface="Calibri" panose="020F0502020204030204" pitchFamily="34" charset="0"/>
                <a:cs typeface="Times New Roman" panose="02020603050405020304" pitchFamily="18" charset="0"/>
              </a:rPr>
              <a:t>: 10.1016/j.jsurg.2014.05.011. Epub 2014 Jul </a:t>
            </a:r>
            <a:r>
              <a:rPr lang="en-GB" dirty="0" smtClean="0">
                <a:ea typeface="Calibri" panose="020F0502020204030204" pitchFamily="34" charset="0"/>
                <a:cs typeface="Times New Roman" panose="02020603050405020304" pitchFamily="18" charset="0"/>
              </a:rPr>
              <a:t>11</a:t>
            </a:r>
          </a:p>
          <a:p>
            <a:pPr>
              <a:lnSpc>
                <a:spcPct val="107000"/>
              </a:lnSpc>
              <a:spcAft>
                <a:spcPts val="800"/>
              </a:spcAft>
            </a:pPr>
            <a:endParaRPr lang="en-GB"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1942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Assessment Governance </a:t>
            </a:r>
            <a:endParaRPr lang="en-GB" b="1"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383458" y="1002891"/>
            <a:ext cx="8057536" cy="4757830"/>
          </a:xfrm>
          <a:prstGeom prst="rect">
            <a:avLst/>
          </a:prstGeom>
        </p:spPr>
      </p:pic>
      <p:sp>
        <p:nvSpPr>
          <p:cNvPr id="4" name="TextBox 3"/>
          <p:cNvSpPr txBox="1"/>
          <p:nvPr/>
        </p:nvSpPr>
        <p:spPr>
          <a:xfrm>
            <a:off x="747252" y="5760720"/>
            <a:ext cx="8150942" cy="400110"/>
          </a:xfrm>
          <a:prstGeom prst="rect">
            <a:avLst/>
          </a:prstGeom>
          <a:noFill/>
        </p:spPr>
        <p:txBody>
          <a:bodyPr wrap="square" rtlCol="0">
            <a:spAutoFit/>
          </a:bodyPr>
          <a:lstStyle/>
          <a:p>
            <a:pPr algn="ctr"/>
            <a:r>
              <a:rPr lang="en-GB" sz="2000" b="1" dirty="0"/>
              <a:t>Domains of </a:t>
            </a:r>
            <a:r>
              <a:rPr lang="en-GB" sz="2000" b="1" dirty="0" smtClean="0"/>
              <a:t>Professional Practice </a:t>
            </a:r>
            <a:r>
              <a:rPr lang="en-GB" sz="2000" b="1" dirty="0"/>
              <a:t>(Adapted Irish Medical Council, 2014)</a:t>
            </a:r>
          </a:p>
        </p:txBody>
      </p:sp>
    </p:spTree>
    <p:extLst>
      <p:ext uri="{BB962C8B-B14F-4D97-AF65-F5344CB8AC3E}">
        <p14:creationId xmlns:p14="http://schemas.microsoft.com/office/powerpoint/2010/main" val="42530012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42" y="168442"/>
            <a:ext cx="8734926" cy="2280881"/>
          </a:xfrm>
          <a:prstGeom prst="rect">
            <a:avLst/>
          </a:prstGeom>
        </p:spPr>
        <p:txBody>
          <a:bodyPr wrap="square">
            <a:spAutoFit/>
          </a:bodyPr>
          <a:lstStyle/>
          <a:p>
            <a:pPr marL="457200">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GB" dirty="0" smtClean="0">
              <a:ea typeface="Calibri" panose="020F0502020204030204" pitchFamily="34" charset="0"/>
            </a:endParaRPr>
          </a:p>
          <a:p>
            <a:pPr marL="457200">
              <a:lnSpc>
                <a:spcPct val="107000"/>
              </a:lnSpc>
              <a:spcAft>
                <a:spcPts val="800"/>
              </a:spcAft>
            </a:pPr>
            <a:endParaRPr lang="en-GB" dirty="0">
              <a:ea typeface="Calibri" panose="020F0502020204030204" pitchFamily="34" charset="0"/>
            </a:endParaRPr>
          </a:p>
          <a:p>
            <a:pPr marL="457200">
              <a:lnSpc>
                <a:spcPct val="107000"/>
              </a:lnSpc>
              <a:spcAft>
                <a:spcPts val="800"/>
              </a:spcAft>
            </a:pPr>
            <a:endParaRPr lang="en-GB" dirty="0" smtClean="0">
              <a:ea typeface="Calibri" panose="020F0502020204030204" pitchFamily="34" charset="0"/>
            </a:endParaRPr>
          </a:p>
          <a:p>
            <a:pPr marL="457200">
              <a:lnSpc>
                <a:spcPct val="107000"/>
              </a:lnSpc>
              <a:spcAft>
                <a:spcPts val="800"/>
              </a:spcAft>
            </a:pPr>
            <a:r>
              <a:rPr lang="en-GB" i="1" dirty="0" smtClean="0">
                <a:ea typeface="Calibri" panose="020F0502020204030204" pitchFamily="34" charset="0"/>
              </a:rPr>
              <a:t>Marie Morris, </a:t>
            </a:r>
            <a:r>
              <a:rPr lang="en-GB" i="1" dirty="0">
                <a:ea typeface="Calibri" panose="020F0502020204030204" pitchFamily="34" charset="0"/>
              </a:rPr>
              <a:t>Amy </a:t>
            </a:r>
            <a:r>
              <a:rPr lang="en-GB" i="1" dirty="0" smtClean="0">
                <a:ea typeface="Calibri" panose="020F0502020204030204" pitchFamily="34" charset="0"/>
              </a:rPr>
              <a:t>Gillis, </a:t>
            </a:r>
            <a:r>
              <a:rPr lang="en-GB" i="1" dirty="0">
                <a:ea typeface="Calibri" panose="020F0502020204030204" pitchFamily="34" charset="0"/>
              </a:rPr>
              <a:t>Nikita R. </a:t>
            </a:r>
            <a:r>
              <a:rPr lang="en-GB" i="1" dirty="0" smtClean="0">
                <a:ea typeface="Calibri" panose="020F0502020204030204" pitchFamily="34" charset="0"/>
              </a:rPr>
              <a:t>Bhatt, </a:t>
            </a:r>
            <a:r>
              <a:rPr lang="en-GB" i="1" dirty="0">
                <a:ea typeface="Calibri" panose="020F0502020204030204" pitchFamily="34" charset="0"/>
              </a:rPr>
              <a:t>Paul F </a:t>
            </a:r>
            <a:r>
              <a:rPr lang="en-GB" i="1" dirty="0" smtClean="0">
                <a:ea typeface="Calibri" panose="020F0502020204030204" pitchFamily="34" charset="0"/>
              </a:rPr>
              <a:t>Ridgway </a:t>
            </a:r>
            <a:r>
              <a:rPr lang="en-GB" i="1" u="sng" baseline="30000" dirty="0" smtClean="0">
                <a:ea typeface="Calibri" panose="020F0502020204030204" pitchFamily="34" charset="0"/>
              </a:rPr>
              <a:t>.</a:t>
            </a:r>
            <a:r>
              <a:rPr lang="en-GB" i="1" u="sng" dirty="0" smtClean="0"/>
              <a:t>A </a:t>
            </a:r>
            <a:r>
              <a:rPr lang="en-GB" i="1" u="sng" dirty="0"/>
              <a:t>comparison of common Instruments for </a:t>
            </a:r>
            <a:r>
              <a:rPr lang="en-GB" i="1" u="sng" dirty="0" smtClean="0"/>
              <a:t>procedural skills </a:t>
            </a:r>
            <a:r>
              <a:rPr lang="en-GB" i="1" u="sng" dirty="0"/>
              <a:t>assessment.</a:t>
            </a:r>
            <a:r>
              <a:rPr lang="en-GB" i="1" dirty="0"/>
              <a:t> In </a:t>
            </a:r>
            <a:r>
              <a:rPr lang="en-GB" i="1" dirty="0" smtClean="0"/>
              <a:t>Press. </a:t>
            </a:r>
            <a:r>
              <a:rPr lang="en-GB" i="1" dirty="0"/>
              <a:t>IJME. </a:t>
            </a:r>
            <a:r>
              <a:rPr lang="en-GB" i="1" dirty="0" smtClean="0"/>
              <a:t>May 2017</a:t>
            </a:r>
            <a:endParaRPr lang="en-GB"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72271" y="2686608"/>
            <a:ext cx="8133346" cy="5487143"/>
          </a:xfrm>
          <a:prstGeom prst="rect">
            <a:avLst/>
          </a:prstGeom>
        </p:spPr>
        <p:txBody>
          <a:bodyPr wrap="square">
            <a:spAutoFit/>
          </a:bodyPr>
          <a:lstStyle/>
          <a:p>
            <a:pPr algn="just">
              <a:spcBef>
                <a:spcPts val="600"/>
              </a:spcBef>
              <a:spcAft>
                <a:spcPts val="600"/>
              </a:spcAft>
            </a:pPr>
            <a:r>
              <a:rPr lang="en-IE" dirty="0" smtClean="0">
                <a:ea typeface="SimSun" panose="02010600030101010101" pitchFamily="2" charset="-122"/>
              </a:rPr>
              <a:t>A Gillis &amp; M</a:t>
            </a:r>
            <a:r>
              <a:rPr lang="en-IE" dirty="0">
                <a:ea typeface="SimSun" panose="02010600030101010101" pitchFamily="2" charset="-122"/>
              </a:rPr>
              <a:t>. </a:t>
            </a:r>
            <a:r>
              <a:rPr lang="en-IE" dirty="0" smtClean="0">
                <a:ea typeface="SimSun" panose="02010600030101010101" pitchFamily="2" charset="-122"/>
              </a:rPr>
              <a:t>Morris, </a:t>
            </a:r>
            <a:r>
              <a:rPr lang="en-IE" dirty="0">
                <a:ea typeface="SimSun" panose="02010600030101010101" pitchFamily="2" charset="-122"/>
              </a:rPr>
              <a:t>O. </a:t>
            </a:r>
            <a:r>
              <a:rPr lang="en-IE" dirty="0" smtClean="0">
                <a:ea typeface="SimSun" panose="02010600030101010101" pitchFamily="2" charset="-122"/>
              </a:rPr>
              <a:t>Mothersill, </a:t>
            </a:r>
            <a:r>
              <a:rPr lang="en-IE" dirty="0">
                <a:ea typeface="SimSun" panose="02010600030101010101" pitchFamily="2" charset="-122"/>
              </a:rPr>
              <a:t>AJ </a:t>
            </a:r>
            <a:r>
              <a:rPr lang="en-IE" dirty="0" smtClean="0">
                <a:ea typeface="SimSun" panose="02010600030101010101" pitchFamily="2" charset="-122"/>
              </a:rPr>
              <a:t>Fagan, </a:t>
            </a:r>
            <a:r>
              <a:rPr lang="en-IE" dirty="0">
                <a:ea typeface="SimSun" panose="02010600030101010101" pitchFamily="2" charset="-122"/>
              </a:rPr>
              <a:t>T. </a:t>
            </a:r>
            <a:r>
              <a:rPr lang="en-IE" dirty="0" smtClean="0">
                <a:ea typeface="SimSun" panose="02010600030101010101" pitchFamily="2" charset="-122"/>
              </a:rPr>
              <a:t>Frodl, </a:t>
            </a:r>
            <a:r>
              <a:rPr lang="en-IE" dirty="0">
                <a:ea typeface="SimSun" panose="02010600030101010101" pitchFamily="2" charset="-122"/>
              </a:rPr>
              <a:t>G. </a:t>
            </a:r>
            <a:r>
              <a:rPr lang="en-IE" dirty="0" smtClean="0">
                <a:ea typeface="SimSun" panose="02010600030101010101" pitchFamily="2" charset="-122"/>
              </a:rPr>
              <a:t>Donohoe, PF </a:t>
            </a:r>
            <a:r>
              <a:rPr lang="en-IE" u="sng" dirty="0" smtClean="0">
                <a:ea typeface="SimSun" panose="02010600030101010101" pitchFamily="2" charset="-122"/>
              </a:rPr>
              <a:t>Ridgway. </a:t>
            </a:r>
            <a:r>
              <a:rPr lang="en-IE" i="1" u="sng" dirty="0">
                <a:ea typeface="SimSun" panose="02010600030101010101" pitchFamily="2" charset="-122"/>
              </a:rPr>
              <a:t>Using fMRI to distinguish levels of expertise among surgeons and surgical trainees in complex surgical tasks</a:t>
            </a:r>
            <a:r>
              <a:rPr lang="en-IE" i="1" u="sng" dirty="0" smtClean="0">
                <a:ea typeface="SimSun" panose="02010600030101010101" pitchFamily="2" charset="-122"/>
              </a:rPr>
              <a:t>. </a:t>
            </a:r>
            <a:r>
              <a:rPr lang="en-IE" dirty="0" smtClean="0">
                <a:ea typeface="SimSun" panose="02010600030101010101" pitchFamily="2" charset="-122"/>
              </a:rPr>
              <a:t>Under Review. JSE . May 2017. </a:t>
            </a:r>
          </a:p>
          <a:p>
            <a:pPr algn="just">
              <a:spcBef>
                <a:spcPts val="600"/>
              </a:spcBef>
              <a:spcAft>
                <a:spcPts val="600"/>
              </a:spcAft>
            </a:pPr>
            <a:endParaRPr lang="en-IE" dirty="0">
              <a:ea typeface="SimSun" panose="02010600030101010101" pitchFamily="2" charset="-122"/>
            </a:endParaRPr>
          </a:p>
          <a:p>
            <a:pPr>
              <a:lnSpc>
                <a:spcPct val="115000"/>
              </a:lnSpc>
              <a:spcAft>
                <a:spcPts val="0"/>
              </a:spcAft>
            </a:pPr>
            <a:r>
              <a:rPr lang="en-GB" dirty="0">
                <a:solidFill>
                  <a:srgbClr val="000000"/>
                </a:solidFill>
                <a:ea typeface="Times New Roman" panose="02020603050405020304" pitchFamily="18" charset="0"/>
                <a:cs typeface="Arial" panose="020B0604020202020204" pitchFamily="34" charset="0"/>
              </a:rPr>
              <a:t>Bhatt NR, </a:t>
            </a:r>
            <a:r>
              <a:rPr lang="en-GB" u="sng" dirty="0">
                <a:solidFill>
                  <a:srgbClr val="000000"/>
                </a:solidFill>
                <a:ea typeface="Times New Roman" panose="02020603050405020304" pitchFamily="18" charset="0"/>
                <a:cs typeface="Arial" panose="020B0604020202020204" pitchFamily="34" charset="0"/>
              </a:rPr>
              <a:t>Morris M,</a:t>
            </a:r>
            <a:r>
              <a:rPr lang="en-GB" dirty="0">
                <a:solidFill>
                  <a:srgbClr val="000000"/>
                </a:solidFill>
                <a:ea typeface="Times New Roman" panose="02020603050405020304" pitchFamily="18" charset="0"/>
                <a:cs typeface="Arial" panose="020B0604020202020204" pitchFamily="34" charset="0"/>
              </a:rPr>
              <a:t> O'Neil A, Gillis A, Ridgway PF. </a:t>
            </a:r>
            <a:r>
              <a:rPr lang="en-GB" i="1" dirty="0">
                <a:solidFill>
                  <a:srgbClr val="0000FF"/>
                </a:solidFill>
                <a:ea typeface="Times New Roman" panose="02020603050405020304" pitchFamily="18" charset="0"/>
                <a:cs typeface="Arial" panose="020B0604020202020204" pitchFamily="34" charset="0"/>
                <a:hlinkClick r:id="rId3"/>
              </a:rPr>
              <a:t>When should surgeons retire?</a:t>
            </a:r>
            <a:r>
              <a:rPr lang="en-GB" i="1" dirty="0">
                <a:solidFill>
                  <a:srgbClr val="000000"/>
                </a:solidFill>
                <a:ea typeface="Times New Roman" panose="02020603050405020304" pitchFamily="18" charset="0"/>
                <a:cs typeface="Arial" panose="020B0604020202020204" pitchFamily="34" charset="0"/>
              </a:rPr>
              <a:t> </a:t>
            </a:r>
            <a:endParaRPr lang="en-GB" i="1" dirty="0">
              <a:ea typeface="Times New Roman" panose="02020603050405020304" pitchFamily="18" charset="0"/>
              <a:cs typeface="Times New Roman" panose="02020603050405020304" pitchFamily="18" charset="0"/>
            </a:endParaRPr>
          </a:p>
          <a:p>
            <a:pPr>
              <a:lnSpc>
                <a:spcPts val="1350"/>
              </a:lnSpc>
              <a:spcAft>
                <a:spcPts val="170"/>
              </a:spcAft>
            </a:pPr>
            <a:r>
              <a:rPr lang="en-GB" dirty="0">
                <a:solidFill>
                  <a:srgbClr val="000000"/>
                </a:solidFill>
                <a:ea typeface="Times New Roman" panose="02020603050405020304" pitchFamily="18" charset="0"/>
                <a:cs typeface="Arial" panose="020B0604020202020204" pitchFamily="34" charset="0"/>
              </a:rPr>
              <a:t>Br J Surg. 2016 Jan; </a:t>
            </a:r>
            <a:r>
              <a:rPr lang="en-GB" b="1" dirty="0">
                <a:solidFill>
                  <a:srgbClr val="000000"/>
                </a:solidFill>
                <a:ea typeface="Times New Roman" panose="02020603050405020304" pitchFamily="18" charset="0"/>
                <a:cs typeface="Arial" panose="020B0604020202020204" pitchFamily="34" charset="0"/>
              </a:rPr>
              <a:t>103 </a:t>
            </a:r>
            <a:r>
              <a:rPr lang="en-GB" dirty="0">
                <a:solidFill>
                  <a:srgbClr val="000000"/>
                </a:solidFill>
                <a:ea typeface="Times New Roman" panose="02020603050405020304" pitchFamily="18" charset="0"/>
                <a:cs typeface="Arial" panose="020B0604020202020204" pitchFamily="34" charset="0"/>
              </a:rPr>
              <a:t>(1):35-42. </a:t>
            </a:r>
            <a:r>
              <a:rPr lang="en-GB" dirty="0" err="1">
                <a:solidFill>
                  <a:srgbClr val="000000"/>
                </a:solidFill>
                <a:ea typeface="Times New Roman" panose="02020603050405020304" pitchFamily="18" charset="0"/>
                <a:cs typeface="Arial" panose="020B0604020202020204" pitchFamily="34" charset="0"/>
              </a:rPr>
              <a:t>doi</a:t>
            </a:r>
            <a:r>
              <a:rPr lang="en-GB" dirty="0">
                <a:solidFill>
                  <a:srgbClr val="000000"/>
                </a:solidFill>
                <a:ea typeface="Times New Roman" panose="02020603050405020304" pitchFamily="18" charset="0"/>
                <a:cs typeface="Arial" panose="020B0604020202020204" pitchFamily="34" charset="0"/>
              </a:rPr>
              <a:t>: 10.1002/bjs.9925. </a:t>
            </a:r>
            <a:r>
              <a:rPr lang="en-GB" dirty="0" err="1">
                <a:solidFill>
                  <a:srgbClr val="000000"/>
                </a:solidFill>
                <a:ea typeface="Times New Roman" panose="02020603050405020304" pitchFamily="18" charset="0"/>
                <a:cs typeface="Arial" panose="020B0604020202020204" pitchFamily="34" charset="0"/>
              </a:rPr>
              <a:t>Epub</a:t>
            </a:r>
            <a:r>
              <a:rPr lang="en-GB" dirty="0">
                <a:solidFill>
                  <a:srgbClr val="000000"/>
                </a:solidFill>
                <a:ea typeface="Times New Roman" panose="02020603050405020304" pitchFamily="18" charset="0"/>
                <a:cs typeface="Arial" panose="020B0604020202020204" pitchFamily="34" charset="0"/>
              </a:rPr>
              <a:t> 2015 Nov 18. Review.</a:t>
            </a:r>
            <a:endParaRPr lang="en-GB" dirty="0">
              <a:ea typeface="Times New Roman" panose="02020603050405020304" pitchFamily="18" charset="0"/>
              <a:cs typeface="Times New Roman" panose="02020603050405020304" pitchFamily="18" charset="0"/>
            </a:endParaRPr>
          </a:p>
          <a:p>
            <a:pPr algn="just">
              <a:spcBef>
                <a:spcPts val="600"/>
              </a:spcBef>
              <a:spcAft>
                <a:spcPts val="600"/>
              </a:spcAft>
            </a:pPr>
            <a:endParaRPr lang="en-GB" dirty="0">
              <a:ea typeface="Calibri" panose="020F0502020204030204" pitchFamily="34" charset="0"/>
              <a:cs typeface="Times New Roman" panose="02020603050405020304" pitchFamily="18" charset="0"/>
            </a:endParaRPr>
          </a:p>
          <a:p>
            <a:pPr>
              <a:spcAft>
                <a:spcPts val="0"/>
              </a:spcAft>
            </a:pPr>
            <a:r>
              <a:rPr lang="en-IE" b="1" dirty="0" smtClean="0">
                <a:ea typeface="Calibri" panose="020F0502020204030204" pitchFamily="34" charset="0"/>
                <a:cs typeface="Times New Roman" panose="02020603050405020304" pitchFamily="18" charset="0"/>
              </a:rPr>
              <a:t>*</a:t>
            </a:r>
            <a:r>
              <a:rPr lang="en-IE" dirty="0" smtClean="0">
                <a:ea typeface="Calibri" panose="020F0502020204030204" pitchFamily="34" charset="0"/>
                <a:cs typeface="Times New Roman" panose="02020603050405020304" pitchFamily="18" charset="0"/>
              </a:rPr>
              <a:t>Marie </a:t>
            </a:r>
            <a:r>
              <a:rPr lang="en-IE" dirty="0">
                <a:ea typeface="Calibri" panose="020F0502020204030204" pitchFamily="34" charset="0"/>
                <a:cs typeface="Times New Roman" panose="02020603050405020304" pitchFamily="18" charset="0"/>
              </a:rPr>
              <a:t>Morris </a:t>
            </a:r>
            <a:r>
              <a:rPr lang="en-IE" dirty="0" smtClean="0">
                <a:ea typeface="Calibri" panose="020F0502020204030204" pitchFamily="34" charset="0"/>
                <a:cs typeface="Times New Roman" panose="02020603050405020304" pitchFamily="18" charset="0"/>
              </a:rPr>
              <a:t>, </a:t>
            </a:r>
            <a:r>
              <a:rPr lang="en-IE" dirty="0">
                <a:ea typeface="Calibri" panose="020F0502020204030204" pitchFamily="34" charset="0"/>
                <a:cs typeface="Times New Roman" panose="02020603050405020304" pitchFamily="18" charset="0"/>
              </a:rPr>
              <a:t>Amy Gillis </a:t>
            </a:r>
            <a:r>
              <a:rPr lang="en-IE" dirty="0" smtClean="0">
                <a:ea typeface="Calibri" panose="020F0502020204030204" pitchFamily="34" charset="0"/>
                <a:cs typeface="Times New Roman" panose="02020603050405020304" pitchFamily="18" charset="0"/>
              </a:rPr>
              <a:t>, </a:t>
            </a:r>
            <a:r>
              <a:rPr lang="en-IE" dirty="0">
                <a:ea typeface="Calibri" panose="020F0502020204030204" pitchFamily="34" charset="0"/>
                <a:cs typeface="Times New Roman" panose="02020603050405020304" pitchFamily="18" charset="0"/>
              </a:rPr>
              <a:t>Donal </a:t>
            </a:r>
            <a:r>
              <a:rPr lang="en-IE" dirty="0" smtClean="0">
                <a:ea typeface="Calibri" panose="020F0502020204030204" pitchFamily="34" charset="0"/>
                <a:cs typeface="Times New Roman" panose="02020603050405020304" pitchFamily="18" charset="0"/>
              </a:rPr>
              <a:t>O` Connor,  Kevin C Conlon, Paul </a:t>
            </a:r>
            <a:r>
              <a:rPr lang="en-IE" dirty="0">
                <a:ea typeface="Calibri" panose="020F0502020204030204" pitchFamily="34" charset="0"/>
                <a:cs typeface="Times New Roman" panose="02020603050405020304" pitchFamily="18" charset="0"/>
              </a:rPr>
              <a:t>F Ridgway </a:t>
            </a:r>
            <a:r>
              <a:rPr lang="en-GB" dirty="0" smtClean="0">
                <a:ea typeface="Calibri" panose="020F0502020204030204" pitchFamily="34" charset="0"/>
                <a:cs typeface="Times New Roman" panose="02020603050405020304" pitchFamily="18" charset="0"/>
              </a:rPr>
              <a:t> </a:t>
            </a:r>
            <a:r>
              <a:rPr lang="en-IE" i="1" u="sng" dirty="0" smtClean="0">
                <a:ea typeface="Calibri" panose="020F0502020204030204" pitchFamily="34" charset="0"/>
                <a:cs typeface="Times New Roman" panose="02020603050405020304" pitchFamily="18" charset="0"/>
              </a:rPr>
              <a:t>Technology </a:t>
            </a:r>
            <a:r>
              <a:rPr lang="en-IE" i="1" u="sng" dirty="0">
                <a:ea typeface="Calibri" panose="020F0502020204030204" pitchFamily="34" charset="0"/>
                <a:cs typeface="Times New Roman" panose="02020603050405020304" pitchFamily="18" charset="0"/>
              </a:rPr>
              <a:t>Enhanced Remote Assessment </a:t>
            </a:r>
            <a:r>
              <a:rPr lang="en-IE" dirty="0" smtClean="0">
                <a:ea typeface="Calibri" panose="020F0502020204030204" pitchFamily="34" charset="0"/>
                <a:cs typeface="Times New Roman" panose="02020603050405020304" pitchFamily="18" charset="0"/>
              </a:rPr>
              <a:t>. Conference Presentation. NASCE Dublin. Oct 2016. </a:t>
            </a:r>
          </a:p>
          <a:p>
            <a:pPr>
              <a:lnSpc>
                <a:spcPct val="115000"/>
              </a:lnSpc>
              <a:spcAft>
                <a:spcPts val="0"/>
              </a:spcAft>
            </a:pPr>
            <a:endParaRPr lang="en-IE"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600"/>
              </a:spcBef>
              <a:spcAft>
                <a:spcPts val="600"/>
              </a:spcAft>
              <a:buAutoNum type="alphaUcPeriod"/>
            </a:pPr>
            <a:endParaRPr lang="en-GB" dirty="0">
              <a:ea typeface="SimSun" panose="02010600030101010101" pitchFamily="2" charset="-122"/>
            </a:endParaRPr>
          </a:p>
          <a:p>
            <a:pPr algn="just">
              <a:lnSpc>
                <a:spcPct val="200000"/>
              </a:lnSpc>
              <a:spcBef>
                <a:spcPts val="600"/>
              </a:spcBef>
              <a:spcAft>
                <a:spcPts val="600"/>
              </a:spcAft>
            </a:pPr>
            <a:endParaRPr lang="en-GB" dirty="0"/>
          </a:p>
        </p:txBody>
      </p:sp>
      <p:sp>
        <p:nvSpPr>
          <p:cNvPr id="4" name="TextBox 3"/>
          <p:cNvSpPr txBox="1"/>
          <p:nvPr/>
        </p:nvSpPr>
        <p:spPr>
          <a:xfrm>
            <a:off x="1858297" y="560439"/>
            <a:ext cx="5250426" cy="658835"/>
          </a:xfrm>
          <a:prstGeom prst="rect">
            <a:avLst/>
          </a:prstGeom>
          <a:noFill/>
        </p:spPr>
        <p:txBody>
          <a:bodyPr wrap="square" rtlCol="0">
            <a:spAutoFit/>
          </a:bodyPr>
          <a:lstStyle/>
          <a:p>
            <a:pPr lvl="0" algn="ctr">
              <a:lnSpc>
                <a:spcPct val="107000"/>
              </a:lnSpc>
              <a:spcAft>
                <a:spcPts val="800"/>
              </a:spcAft>
            </a:pPr>
            <a:r>
              <a:rPr lang="en-GB" sz="3600" b="1" dirty="0">
                <a:solidFill>
                  <a:srgbClr val="0070C0"/>
                </a:solidFill>
                <a:ea typeface="Calibri" panose="020F0502020204030204" pitchFamily="34" charset="0"/>
                <a:cs typeface="Times New Roman" panose="02020603050405020304" pitchFamily="18" charset="0"/>
              </a:rPr>
              <a:t>Research Output</a:t>
            </a:r>
          </a:p>
        </p:txBody>
      </p:sp>
    </p:spTree>
    <p:extLst>
      <p:ext uri="{BB962C8B-B14F-4D97-AF65-F5344CB8AC3E}">
        <p14:creationId xmlns:p14="http://schemas.microsoft.com/office/powerpoint/2010/main" val="2940776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Acknowledgements</a:t>
            </a:r>
            <a:endParaRPr lang="en-IE" b="1" dirty="0"/>
          </a:p>
        </p:txBody>
      </p:sp>
      <p:sp>
        <p:nvSpPr>
          <p:cNvPr id="5" name="TextBox 4"/>
          <p:cNvSpPr txBox="1"/>
          <p:nvPr/>
        </p:nvSpPr>
        <p:spPr>
          <a:xfrm>
            <a:off x="249382" y="1337187"/>
            <a:ext cx="8670173" cy="5416868"/>
          </a:xfrm>
          <a:prstGeom prst="rect">
            <a:avLst/>
          </a:prstGeom>
          <a:noFill/>
        </p:spPr>
        <p:txBody>
          <a:bodyPr wrap="square" rtlCol="0">
            <a:spAutoFit/>
          </a:bodyPr>
          <a:lstStyle/>
          <a:p>
            <a:r>
              <a:rPr lang="en-IE" sz="2000" b="1" dirty="0" smtClean="0"/>
              <a:t>Dean of Health Sciences Award 2015 – </a:t>
            </a:r>
            <a:r>
              <a:rPr lang="en-IE" sz="2000" dirty="0" smtClean="0"/>
              <a:t>“ACE” Project</a:t>
            </a:r>
          </a:p>
          <a:p>
            <a:r>
              <a:rPr lang="en-IE" sz="2000" b="1" dirty="0" smtClean="0"/>
              <a:t>Dean of Health Sciences Award 2016 –  </a:t>
            </a:r>
            <a:r>
              <a:rPr lang="en-IE" sz="2000" dirty="0" smtClean="0"/>
              <a:t>Remote Assessment Project</a:t>
            </a:r>
          </a:p>
          <a:p>
            <a:endParaRPr lang="en-IE" dirty="0"/>
          </a:p>
          <a:p>
            <a:pPr algn="ctr"/>
            <a:r>
              <a:rPr lang="en-IE" b="1" dirty="0" smtClean="0"/>
              <a:t>Collaborators</a:t>
            </a:r>
          </a:p>
          <a:p>
            <a:pPr algn="ctr"/>
            <a:r>
              <a:rPr lang="en-IE" dirty="0" smtClean="0"/>
              <a:t>Ms Amy Gillis</a:t>
            </a:r>
          </a:p>
          <a:p>
            <a:pPr algn="ctr"/>
            <a:r>
              <a:rPr lang="en-IE" dirty="0" smtClean="0"/>
              <a:t>Mr Donal O` Connor</a:t>
            </a:r>
          </a:p>
          <a:p>
            <a:pPr algn="ctr"/>
            <a:r>
              <a:rPr lang="en-IE" dirty="0" smtClean="0"/>
              <a:t>Professor KC Conlon</a:t>
            </a:r>
          </a:p>
          <a:p>
            <a:pPr algn="ctr"/>
            <a:r>
              <a:rPr lang="en-IE" dirty="0"/>
              <a:t>Professor PF </a:t>
            </a:r>
            <a:r>
              <a:rPr lang="en-IE" dirty="0" smtClean="0"/>
              <a:t>Ridgway</a:t>
            </a:r>
          </a:p>
          <a:p>
            <a:pPr algn="ctr"/>
            <a:endParaRPr lang="en-IE" dirty="0"/>
          </a:p>
          <a:p>
            <a:pPr algn="ctr"/>
            <a:r>
              <a:rPr lang="en-IE" b="1" dirty="0" smtClean="0"/>
              <a:t>Clinical Skills Team</a:t>
            </a:r>
          </a:p>
          <a:p>
            <a:pPr algn="ctr"/>
            <a:r>
              <a:rPr lang="en-IE" dirty="0" smtClean="0"/>
              <a:t>Ms Clare Whelan</a:t>
            </a:r>
          </a:p>
          <a:p>
            <a:pPr algn="ctr"/>
            <a:r>
              <a:rPr lang="en-IE" dirty="0" smtClean="0"/>
              <a:t>Ms Triona Flavin</a:t>
            </a:r>
          </a:p>
          <a:p>
            <a:pPr algn="ctr"/>
            <a:r>
              <a:rPr lang="en-IE" dirty="0" smtClean="0"/>
              <a:t>Ms Olive Killoury</a:t>
            </a:r>
          </a:p>
          <a:p>
            <a:pPr algn="ctr"/>
            <a:r>
              <a:rPr lang="en-IE" dirty="0" smtClean="0"/>
              <a:t>Dr Erika Keane</a:t>
            </a:r>
          </a:p>
          <a:p>
            <a:pPr algn="ctr"/>
            <a:endParaRPr lang="en-IE" dirty="0"/>
          </a:p>
          <a:p>
            <a:pPr algn="ctr"/>
            <a:r>
              <a:rPr lang="en-IE" b="1" dirty="0" smtClean="0"/>
              <a:t>Facilitators</a:t>
            </a:r>
          </a:p>
          <a:p>
            <a:pPr algn="ctr"/>
            <a:r>
              <a:rPr lang="en-IE" dirty="0" smtClean="0"/>
              <a:t>Mr Damien O` Connor</a:t>
            </a:r>
          </a:p>
          <a:p>
            <a:pPr algn="ctr"/>
            <a:r>
              <a:rPr lang="en-IE" dirty="0"/>
              <a:t>Class of 2018 and 2019</a:t>
            </a:r>
          </a:p>
          <a:p>
            <a:pPr algn="ctr"/>
            <a:endParaRPr lang="en-IE" dirty="0"/>
          </a:p>
        </p:txBody>
      </p:sp>
    </p:spTree>
    <p:extLst>
      <p:ext uri="{BB962C8B-B14F-4D97-AF65-F5344CB8AC3E}">
        <p14:creationId xmlns:p14="http://schemas.microsoft.com/office/powerpoint/2010/main" val="3696487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8674" y="3715200"/>
            <a:ext cx="7617494" cy="1097432"/>
          </a:xfrm>
        </p:spPr>
        <p:txBody>
          <a:bodyPr/>
          <a:lstStyle/>
          <a:p>
            <a:pPr algn="ctr"/>
            <a:r>
              <a:rPr lang="en-GB" sz="4800" b="1" dirty="0" smtClean="0"/>
              <a:t/>
            </a:r>
            <a:br>
              <a:rPr lang="en-GB" sz="4800" b="1" dirty="0" smtClean="0"/>
            </a:br>
            <a:r>
              <a:rPr lang="en-GB" sz="4800" b="1" dirty="0"/>
              <a:t/>
            </a:r>
            <a:br>
              <a:rPr lang="en-GB" sz="4800" b="1" dirty="0"/>
            </a:br>
            <a:r>
              <a:rPr lang="en-GB" sz="4800" b="1" dirty="0" smtClean="0"/>
              <a:t/>
            </a:r>
            <a:br>
              <a:rPr lang="en-GB" sz="4800" b="1" dirty="0" smtClean="0"/>
            </a:br>
            <a:r>
              <a:rPr lang="en-GB" sz="4800" b="1" dirty="0"/>
              <a:t/>
            </a:r>
            <a:br>
              <a:rPr lang="en-GB" sz="4800" b="1" dirty="0"/>
            </a:br>
            <a:r>
              <a:rPr lang="en-GB" sz="4800" b="1" dirty="0" smtClean="0"/>
              <a:t/>
            </a:r>
            <a:br>
              <a:rPr lang="en-GB" sz="4800" b="1" dirty="0" smtClean="0"/>
            </a:br>
            <a:r>
              <a:rPr lang="en-GB" sz="4800" b="1" dirty="0" smtClean="0"/>
              <a:t>THANK YOU</a:t>
            </a:r>
            <a:endParaRPr lang="en-GB" sz="4800" b="1" dirty="0"/>
          </a:p>
        </p:txBody>
      </p:sp>
    </p:spTree>
    <p:extLst>
      <p:ext uri="{BB962C8B-B14F-4D97-AF65-F5344CB8AC3E}">
        <p14:creationId xmlns:p14="http://schemas.microsoft.com/office/powerpoint/2010/main" val="173462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hysical examination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33" y="681498"/>
            <a:ext cx="4249277"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4233" y="6046839"/>
            <a:ext cx="2430309" cy="369332"/>
          </a:xfrm>
          <a:prstGeom prst="rect">
            <a:avLst/>
          </a:prstGeom>
          <a:noFill/>
        </p:spPr>
        <p:txBody>
          <a:bodyPr wrap="square" rtlCol="0">
            <a:spAutoFit/>
          </a:bodyPr>
          <a:lstStyle/>
          <a:p>
            <a:r>
              <a:rPr lang="en-GB" b="1" dirty="0"/>
              <a:t>Tuning</a:t>
            </a:r>
            <a:r>
              <a:rPr lang="en-GB" dirty="0"/>
              <a:t> </a:t>
            </a:r>
            <a:r>
              <a:rPr lang="en-GB" b="1" dirty="0"/>
              <a:t>Project, 2008</a:t>
            </a:r>
          </a:p>
        </p:txBody>
      </p:sp>
      <p:pic>
        <p:nvPicPr>
          <p:cNvPr id="1028" name="Picture 4" descr="Custom Interview Program – MedAppl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526" y="681498"/>
            <a:ext cx="3610384" cy="3212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ifeinthefastlane.com/wp-content/uploads/2009/09/Brugada-typ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233" y="4144920"/>
            <a:ext cx="4249277" cy="19019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hestx-ray.com/images/igallery/resized/1-100/1-10-500-500-1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526" y="4015249"/>
            <a:ext cx="3610384" cy="203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152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hillsidemedical.co.uk/uploads/product/zoom_Peak_Flow_Meter_Mini_Wrigh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502" y="3765884"/>
            <a:ext cx="2391946" cy="1845582"/>
          </a:xfrm>
          <a:prstGeom prst="rect">
            <a:avLst/>
          </a:prstGeom>
          <a:noFill/>
          <a:ln>
            <a:noFill/>
          </a:ln>
        </p:spPr>
      </p:pic>
      <p:pic>
        <p:nvPicPr>
          <p:cNvPr id="7" name="Picture 6" descr="http://www.uaestylemagazine.com/wp-content/uploads/2014/05/Oxygen-Therap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502" y="658368"/>
            <a:ext cx="3016659" cy="2308677"/>
          </a:xfrm>
          <a:prstGeom prst="rect">
            <a:avLst/>
          </a:prstGeom>
          <a:noFill/>
          <a:ln>
            <a:noFill/>
          </a:ln>
        </p:spPr>
      </p:pic>
      <p:pic>
        <p:nvPicPr>
          <p:cNvPr id="8" name="Picture 7" descr="http://www.dental-world.co.uk/productfiles/product/boso_bs90_selftest.jpg?width=215&amp;height=200&amp;mode=pad&amp;anchor=middlecenter&amp;scale=both"/>
          <p:cNvPicPr/>
          <p:nvPr/>
        </p:nvPicPr>
        <p:blipFill>
          <a:blip r:embed="rId5">
            <a:extLst>
              <a:ext uri="{28A0092B-C50C-407E-A947-70E740481C1C}">
                <a14:useLocalDpi xmlns:a14="http://schemas.microsoft.com/office/drawing/2010/main" val="0"/>
              </a:ext>
            </a:extLst>
          </a:blip>
          <a:srcRect/>
          <a:stretch>
            <a:fillRect/>
          </a:stretch>
        </p:blipFill>
        <p:spPr bwMode="auto">
          <a:xfrm>
            <a:off x="3518033" y="3348796"/>
            <a:ext cx="2545883" cy="2653239"/>
          </a:xfrm>
          <a:prstGeom prst="rect">
            <a:avLst/>
          </a:prstGeom>
          <a:noFill/>
          <a:ln>
            <a:noFill/>
          </a:ln>
        </p:spPr>
      </p:pic>
      <p:pic>
        <p:nvPicPr>
          <p:cNvPr id="11" name="Picture 10" descr="http://www.osceskills.com/resources/Flashback-of-blood-is-seen-in-the-hub-at-the-back-of-the-cannula.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8033" y="658368"/>
            <a:ext cx="2449630" cy="2329915"/>
          </a:xfrm>
          <a:prstGeom prst="rect">
            <a:avLst/>
          </a:prstGeom>
          <a:noFill/>
          <a:ln>
            <a:noFill/>
          </a:ln>
        </p:spPr>
      </p:pic>
      <p:pic>
        <p:nvPicPr>
          <p:cNvPr id="12" name="Picture 11" descr="http://wcvh.com.au/wp-content/uploads/2013/06/urinalysi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8423" y="658368"/>
            <a:ext cx="2374689" cy="2498717"/>
          </a:xfrm>
          <a:prstGeom prst="rect">
            <a:avLst/>
          </a:prstGeom>
          <a:noFill/>
          <a:ln>
            <a:noFill/>
          </a:ln>
        </p:spPr>
      </p:pic>
      <p:pic>
        <p:nvPicPr>
          <p:cNvPr id="13" name="Picture 12" descr="http://img.auctiva.com/imgdata/1/3/2/5/5/1/5/webimg/837803620_o.jpg?nc=37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0976" y="3492382"/>
            <a:ext cx="2484266" cy="3018146"/>
          </a:xfrm>
          <a:prstGeom prst="rect">
            <a:avLst/>
          </a:prstGeom>
          <a:noFill/>
          <a:ln>
            <a:noFill/>
          </a:ln>
        </p:spPr>
      </p:pic>
      <p:sp>
        <p:nvSpPr>
          <p:cNvPr id="2" name="TextBox 1"/>
          <p:cNvSpPr txBox="1"/>
          <p:nvPr/>
        </p:nvSpPr>
        <p:spPr>
          <a:xfrm>
            <a:off x="1077148" y="5632704"/>
            <a:ext cx="4080068" cy="369332"/>
          </a:xfrm>
          <a:prstGeom prst="rect">
            <a:avLst/>
          </a:prstGeom>
          <a:noFill/>
        </p:spPr>
        <p:txBody>
          <a:bodyPr wrap="square" rtlCol="0">
            <a:spAutoFit/>
          </a:bodyPr>
          <a:lstStyle/>
          <a:p>
            <a:r>
              <a:rPr lang="en-GB" b="1" dirty="0" smtClean="0"/>
              <a:t>Tuning</a:t>
            </a:r>
            <a:r>
              <a:rPr lang="en-GB" dirty="0" smtClean="0"/>
              <a:t> </a:t>
            </a:r>
            <a:r>
              <a:rPr lang="en-GB" b="1" dirty="0" smtClean="0"/>
              <a:t>Project, 2008</a:t>
            </a:r>
            <a:endParaRPr lang="en-GB" b="1" dirty="0"/>
          </a:p>
        </p:txBody>
      </p:sp>
    </p:spTree>
    <p:extLst>
      <p:ext uri="{BB962C8B-B14F-4D97-AF65-F5344CB8AC3E}">
        <p14:creationId xmlns:p14="http://schemas.microsoft.com/office/powerpoint/2010/main" val="822500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medicalpicturesinfo.com/wp-content/uploads/2011/08/Blood-Transfusion-4.jpg"/>
          <p:cNvPicPr/>
          <p:nvPr/>
        </p:nvPicPr>
        <p:blipFill>
          <a:blip r:embed="rId3">
            <a:extLst>
              <a:ext uri="{28A0092B-C50C-407E-A947-70E740481C1C}">
                <a14:useLocalDpi xmlns:a14="http://schemas.microsoft.com/office/drawing/2010/main" val="0"/>
              </a:ext>
            </a:extLst>
          </a:blip>
          <a:srcRect/>
          <a:stretch>
            <a:fillRect/>
          </a:stretch>
        </p:blipFill>
        <p:spPr bwMode="auto">
          <a:xfrm>
            <a:off x="3445686" y="3879737"/>
            <a:ext cx="2319847" cy="2122297"/>
          </a:xfrm>
          <a:prstGeom prst="rect">
            <a:avLst/>
          </a:prstGeom>
          <a:noFill/>
          <a:ln>
            <a:noFill/>
          </a:ln>
        </p:spPr>
      </p:pic>
      <p:pic>
        <p:nvPicPr>
          <p:cNvPr id="4" name="Picture 3" descr="http://www.medline.com/media/catalog/sku/dyn/DYND1518SEC_HRE01.JPG?brows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131" y="0"/>
            <a:ext cx="2338941" cy="3561347"/>
          </a:xfrm>
          <a:prstGeom prst="rect">
            <a:avLst/>
          </a:prstGeom>
          <a:noFill/>
          <a:ln>
            <a:noFill/>
          </a:ln>
        </p:spPr>
      </p:pic>
      <p:pic>
        <p:nvPicPr>
          <p:cNvPr id="5" name="Picture 4" descr="http://littlemedic.org/wp-content/uploads/2013/08/im-inject.jpg"/>
          <p:cNvPicPr/>
          <p:nvPr/>
        </p:nvPicPr>
        <p:blipFill>
          <a:blip r:embed="rId5">
            <a:extLst>
              <a:ext uri="{28A0092B-C50C-407E-A947-70E740481C1C}">
                <a14:useLocalDpi xmlns:a14="http://schemas.microsoft.com/office/drawing/2010/main" val="0"/>
              </a:ext>
            </a:extLst>
          </a:blip>
          <a:srcRect/>
          <a:stretch>
            <a:fillRect/>
          </a:stretch>
        </p:blipFill>
        <p:spPr bwMode="auto">
          <a:xfrm>
            <a:off x="2820200" y="475489"/>
            <a:ext cx="2288936" cy="2985948"/>
          </a:xfrm>
          <a:prstGeom prst="rect">
            <a:avLst/>
          </a:prstGeom>
          <a:noFill/>
          <a:ln>
            <a:noFill/>
          </a:ln>
        </p:spPr>
      </p:pic>
      <p:pic>
        <p:nvPicPr>
          <p:cNvPr id="6" name="Picture 5" descr="http://everydayleft.files.wordpress.com/2013/07/phlebotomy-training-in-colorado.jpg"/>
          <p:cNvPicPr/>
          <p:nvPr/>
        </p:nvPicPr>
        <p:blipFill>
          <a:blip r:embed="rId6">
            <a:extLst>
              <a:ext uri="{28A0092B-C50C-407E-A947-70E740481C1C}">
                <a14:useLocalDpi xmlns:a14="http://schemas.microsoft.com/office/drawing/2010/main" val="0"/>
              </a:ext>
            </a:extLst>
          </a:blip>
          <a:srcRect/>
          <a:stretch>
            <a:fillRect/>
          </a:stretch>
        </p:blipFill>
        <p:spPr bwMode="auto">
          <a:xfrm>
            <a:off x="279131" y="3850104"/>
            <a:ext cx="2541069" cy="1682690"/>
          </a:xfrm>
          <a:prstGeom prst="rect">
            <a:avLst/>
          </a:prstGeom>
          <a:noFill/>
          <a:ln>
            <a:noFill/>
          </a:ln>
        </p:spPr>
      </p:pic>
      <p:pic>
        <p:nvPicPr>
          <p:cNvPr id="7" name="Picture 6" descr="https://tse3.mm.bing.net/th?id=OIP.Mbc5c65c8a2c9c8470f1a77c4042bb8b5H0&amp;pid=15.1&amp;P=0&amp;w=324&amp;h=183"/>
          <p:cNvPicPr/>
          <p:nvPr/>
        </p:nvPicPr>
        <p:blipFill>
          <a:blip r:embed="rId7">
            <a:extLst>
              <a:ext uri="{28A0092B-C50C-407E-A947-70E740481C1C}">
                <a14:useLocalDpi xmlns:a14="http://schemas.microsoft.com/office/drawing/2010/main" val="0"/>
              </a:ext>
            </a:extLst>
          </a:blip>
          <a:srcRect/>
          <a:stretch>
            <a:fillRect/>
          </a:stretch>
        </p:blipFill>
        <p:spPr bwMode="auto">
          <a:xfrm>
            <a:off x="5936750" y="475490"/>
            <a:ext cx="2781701" cy="3000186"/>
          </a:xfrm>
          <a:prstGeom prst="rect">
            <a:avLst/>
          </a:prstGeom>
          <a:noFill/>
          <a:ln>
            <a:noFill/>
          </a:ln>
        </p:spPr>
      </p:pic>
      <p:pic>
        <p:nvPicPr>
          <p:cNvPr id="8" name="Picture 7" descr="http://1.bp.blogspot.com/-Rd3gNwnJDKg/TlQfFMAqz2I/AAAAAAAAAj4/nUW1vcmDBuk/s1600/gech_0001_0002_0_img0151.jpg"/>
          <p:cNvPicPr/>
          <p:nvPr/>
        </p:nvPicPr>
        <p:blipFill>
          <a:blip r:embed="rId8">
            <a:extLst>
              <a:ext uri="{28A0092B-C50C-407E-A947-70E740481C1C}">
                <a14:useLocalDpi xmlns:a14="http://schemas.microsoft.com/office/drawing/2010/main" val="0"/>
              </a:ext>
            </a:extLst>
          </a:blip>
          <a:srcRect/>
          <a:stretch>
            <a:fillRect/>
          </a:stretch>
        </p:blipFill>
        <p:spPr bwMode="auto">
          <a:xfrm>
            <a:off x="6304548" y="3885220"/>
            <a:ext cx="2483318" cy="2116815"/>
          </a:xfrm>
          <a:prstGeom prst="rect">
            <a:avLst/>
          </a:prstGeom>
          <a:noFill/>
          <a:ln>
            <a:noFill/>
          </a:ln>
        </p:spPr>
      </p:pic>
      <p:sp>
        <p:nvSpPr>
          <p:cNvPr id="2" name="TextBox 1"/>
          <p:cNvSpPr txBox="1"/>
          <p:nvPr/>
        </p:nvSpPr>
        <p:spPr>
          <a:xfrm>
            <a:off x="1097280" y="5632704"/>
            <a:ext cx="5815584" cy="369332"/>
          </a:xfrm>
          <a:prstGeom prst="rect">
            <a:avLst/>
          </a:prstGeom>
          <a:noFill/>
        </p:spPr>
        <p:txBody>
          <a:bodyPr wrap="square" rtlCol="0">
            <a:spAutoFit/>
          </a:bodyPr>
          <a:lstStyle/>
          <a:p>
            <a:r>
              <a:rPr lang="en-GB" b="1" dirty="0" smtClean="0"/>
              <a:t>Tuning Project , 2008</a:t>
            </a:r>
            <a:endParaRPr lang="en-GB" b="1" dirty="0"/>
          </a:p>
        </p:txBody>
      </p:sp>
    </p:spTree>
    <p:extLst>
      <p:ext uri="{BB962C8B-B14F-4D97-AF65-F5344CB8AC3E}">
        <p14:creationId xmlns:p14="http://schemas.microsoft.com/office/powerpoint/2010/main" val="3386353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Assessment Model</a:t>
            </a:r>
            <a:endParaRPr lang="en-GB" b="1" dirty="0"/>
          </a:p>
        </p:txBody>
      </p:sp>
      <p:pic>
        <p:nvPicPr>
          <p:cNvPr id="3" name="Picture 2"/>
          <p:cNvPicPr/>
          <p:nvPr/>
        </p:nvPicPr>
        <p:blipFill>
          <a:blip r:embed="rId2"/>
          <a:stretch>
            <a:fillRect/>
          </a:stretch>
        </p:blipFill>
        <p:spPr>
          <a:xfrm>
            <a:off x="623455" y="1837113"/>
            <a:ext cx="7838901" cy="3308465"/>
          </a:xfrm>
          <a:prstGeom prst="rect">
            <a:avLst/>
          </a:prstGeom>
        </p:spPr>
      </p:pic>
      <p:sp>
        <p:nvSpPr>
          <p:cNvPr id="4" name="TextBox 3"/>
          <p:cNvSpPr txBox="1"/>
          <p:nvPr/>
        </p:nvSpPr>
        <p:spPr>
          <a:xfrm rot="10800000" flipV="1">
            <a:off x="706582" y="5514909"/>
            <a:ext cx="7356763" cy="369332"/>
          </a:xfrm>
          <a:prstGeom prst="rect">
            <a:avLst/>
          </a:prstGeom>
          <a:noFill/>
        </p:spPr>
        <p:txBody>
          <a:bodyPr wrap="square" rtlCol="0">
            <a:spAutoFit/>
          </a:bodyPr>
          <a:lstStyle/>
          <a:p>
            <a:pPr algn="ctr"/>
            <a:r>
              <a:rPr lang="en-GB" b="1" dirty="0"/>
              <a:t>Millers pyramid of assessment (Miller, 1990)</a:t>
            </a:r>
          </a:p>
        </p:txBody>
      </p:sp>
    </p:spTree>
    <p:extLst>
      <p:ext uri="{BB962C8B-B14F-4D97-AF65-F5344CB8AC3E}">
        <p14:creationId xmlns:p14="http://schemas.microsoft.com/office/powerpoint/2010/main" val="1190493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Assessment - Term Definitions </a:t>
            </a:r>
            <a:endParaRPr lang="en-GB" b="1" dirty="0"/>
          </a:p>
        </p:txBody>
      </p:sp>
      <p:sp>
        <p:nvSpPr>
          <p:cNvPr id="5" name="Rectangle 4"/>
          <p:cNvSpPr/>
          <p:nvPr/>
        </p:nvSpPr>
        <p:spPr>
          <a:xfrm>
            <a:off x="2687320" y="1618714"/>
            <a:ext cx="3328416" cy="3262432"/>
          </a:xfrm>
          <a:prstGeom prst="rect">
            <a:avLst/>
          </a:prstGeom>
        </p:spPr>
        <p:txBody>
          <a:bodyPr wrap="square">
            <a:spAutoFit/>
          </a:bodyPr>
          <a:lstStyle/>
          <a:p>
            <a:pPr algn="ctr">
              <a:lnSpc>
                <a:spcPct val="150000"/>
              </a:lnSpc>
              <a:spcAft>
                <a:spcPts val="1200"/>
              </a:spcAft>
            </a:pPr>
            <a:r>
              <a:rPr lang="en-IE" sz="2400" b="1" dirty="0" smtClean="0">
                <a:solidFill>
                  <a:srgbClr val="000000"/>
                </a:solidFill>
                <a:ea typeface="Calibri" panose="020F0502020204030204" pitchFamily="34" charset="0"/>
                <a:cs typeface="Times New Roman" panose="02020603050405020304" pitchFamily="18" charset="0"/>
              </a:rPr>
              <a:t>Validity</a:t>
            </a:r>
            <a:endParaRPr lang="en-GB" sz="2400" dirty="0">
              <a:solidFill>
                <a:srgbClr val="000000"/>
              </a:solidFill>
              <a:ea typeface="Calibri" panose="020F0502020204030204" pitchFamily="34" charset="0"/>
              <a:cs typeface="Times New Roman" panose="02020603050405020304" pitchFamily="18" charset="0"/>
            </a:endParaRPr>
          </a:p>
          <a:p>
            <a:pPr algn="ctr">
              <a:spcAft>
                <a:spcPts val="1200"/>
              </a:spcAft>
            </a:pPr>
            <a:r>
              <a:rPr lang="en-IE" sz="2400" b="1" dirty="0" smtClean="0">
                <a:solidFill>
                  <a:srgbClr val="000000"/>
                </a:solidFill>
                <a:ea typeface="Calibri" panose="020F0502020204030204" pitchFamily="34" charset="0"/>
                <a:cs typeface="Times New Roman" panose="02020603050405020304" pitchFamily="18" charset="0"/>
              </a:rPr>
              <a:t>Construct </a:t>
            </a:r>
            <a:r>
              <a:rPr lang="en-IE" sz="2400" b="1" dirty="0">
                <a:solidFill>
                  <a:srgbClr val="000000"/>
                </a:solidFill>
                <a:ea typeface="Calibri" panose="020F0502020204030204" pitchFamily="34" charset="0"/>
                <a:cs typeface="Times New Roman" panose="02020603050405020304" pitchFamily="18" charset="0"/>
              </a:rPr>
              <a:t>Validity</a:t>
            </a:r>
            <a:endParaRPr lang="en-GB" sz="2400" dirty="0">
              <a:solidFill>
                <a:srgbClr val="000000"/>
              </a:solidFill>
              <a:ea typeface="Calibri" panose="020F0502020204030204" pitchFamily="34" charset="0"/>
              <a:cs typeface="Times New Roman" panose="02020603050405020304" pitchFamily="18" charset="0"/>
            </a:endParaRPr>
          </a:p>
          <a:p>
            <a:pPr algn="ctr">
              <a:spcAft>
                <a:spcPts val="1200"/>
              </a:spcAft>
            </a:pPr>
            <a:r>
              <a:rPr lang="en-IE" sz="2400" b="1" dirty="0" smtClean="0">
                <a:solidFill>
                  <a:srgbClr val="000000"/>
                </a:solidFill>
                <a:ea typeface="Calibri" panose="020F0502020204030204" pitchFamily="34" charset="0"/>
                <a:cs typeface="Times New Roman" panose="02020603050405020304" pitchFamily="18" charset="0"/>
              </a:rPr>
              <a:t>Reliability</a:t>
            </a:r>
          </a:p>
          <a:p>
            <a:pPr algn="ctr">
              <a:spcAft>
                <a:spcPts val="1200"/>
              </a:spcAft>
            </a:pPr>
            <a:r>
              <a:rPr lang="en-IE" sz="2400" b="1" dirty="0" smtClean="0">
                <a:solidFill>
                  <a:srgbClr val="000000"/>
                </a:solidFill>
                <a:ea typeface="Calibri" panose="020F0502020204030204" pitchFamily="34" charset="0"/>
                <a:cs typeface="Times New Roman" panose="02020603050405020304" pitchFamily="18" charset="0"/>
              </a:rPr>
              <a:t>Sensitivity</a:t>
            </a:r>
          </a:p>
          <a:p>
            <a:pPr algn="ctr">
              <a:spcAft>
                <a:spcPts val="1200"/>
              </a:spcAft>
            </a:pPr>
            <a:r>
              <a:rPr lang="en-IE" sz="2400" b="1" dirty="0" smtClean="0">
                <a:solidFill>
                  <a:srgbClr val="000000"/>
                </a:solidFill>
                <a:ea typeface="Calibri" panose="020F0502020204030204" pitchFamily="34" charset="0"/>
                <a:cs typeface="Times New Roman" panose="02020603050405020304" pitchFamily="18" charset="0"/>
              </a:rPr>
              <a:t>Specificity </a:t>
            </a:r>
            <a:endParaRPr lang="en-GB" sz="2400" dirty="0">
              <a:solidFill>
                <a:srgbClr val="000000"/>
              </a:solidFill>
              <a:ea typeface="Calibri" panose="020F0502020204030204" pitchFamily="34" charset="0"/>
              <a:cs typeface="Times New Roman" panose="02020603050405020304" pitchFamily="18" charset="0"/>
            </a:endParaRPr>
          </a:p>
          <a:p>
            <a:pPr algn="ctr">
              <a:lnSpc>
                <a:spcPct val="150000"/>
              </a:lnSpc>
              <a:spcAft>
                <a:spcPts val="1200"/>
              </a:spcAft>
            </a:pPr>
            <a:endParaRPr lang="en-GB" sz="1600" dirty="0">
              <a:solidFill>
                <a:srgbClr val="000000"/>
              </a:solidFill>
              <a:ea typeface="Calibri" panose="020F0502020204030204" pitchFamily="34" charset="0"/>
              <a:cs typeface="Times New Roman" panose="02020603050405020304" pitchFamily="18" charset="0"/>
            </a:endParaRPr>
          </a:p>
        </p:txBody>
      </p:sp>
      <p:sp>
        <p:nvSpPr>
          <p:cNvPr id="6" name="Rectangle 5"/>
          <p:cNvSpPr/>
          <p:nvPr/>
        </p:nvSpPr>
        <p:spPr>
          <a:xfrm>
            <a:off x="548640" y="4901152"/>
            <a:ext cx="8375904" cy="553998"/>
          </a:xfrm>
          <a:prstGeom prst="rect">
            <a:avLst/>
          </a:prstGeom>
        </p:spPr>
        <p:txBody>
          <a:bodyPr wrap="square">
            <a:spAutoFit/>
          </a:bodyPr>
          <a:lstStyle/>
          <a:p>
            <a:pPr algn="ctr">
              <a:lnSpc>
                <a:spcPct val="150000"/>
              </a:lnSpc>
              <a:spcAft>
                <a:spcPts val="1200"/>
              </a:spcAft>
            </a:pPr>
            <a:r>
              <a:rPr lang="en-IE" sz="2000" b="1" i="1" u="sng" dirty="0">
                <a:solidFill>
                  <a:srgbClr val="000000"/>
                </a:solidFill>
                <a:ea typeface="Calibri" panose="020F0502020204030204" pitchFamily="34" charset="0"/>
                <a:cs typeface="Arial" panose="020B0604020202020204" pitchFamily="34" charset="0"/>
              </a:rPr>
              <a:t>Utility = reliability x validity x feasibility x acceptability x educational impact.</a:t>
            </a:r>
            <a:endParaRPr lang="en-GB" sz="2000" b="1"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325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rinity_PPT_Calibri_Option2">
  <a:themeElements>
    <a:clrScheme name="Trinity College">
      <a:dk1>
        <a:sysClr val="windowText" lastClr="000000"/>
      </a:dk1>
      <a:lt1>
        <a:sysClr val="window" lastClr="FFFFFF"/>
      </a:lt1>
      <a:dk2>
        <a:srgbClr val="3E6DB2"/>
      </a:dk2>
      <a:lt2>
        <a:srgbClr val="FFFFFF"/>
      </a:lt2>
      <a:accent1>
        <a:srgbClr val="4F81BD"/>
      </a:accent1>
      <a:accent2>
        <a:srgbClr val="0E73B9"/>
      </a:accent2>
      <a:accent3>
        <a:srgbClr val="7C7C7C"/>
      </a:accent3>
      <a:accent4>
        <a:srgbClr val="A6A6A6"/>
      </a:accent4>
      <a:accent5>
        <a:srgbClr val="4F81BD"/>
      </a:accent5>
      <a:accent6>
        <a:srgbClr val="3E6DB2"/>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Trinity_PPT_Calibri_Option2</Template>
  <TotalTime>4024</TotalTime>
  <Words>2258</Words>
  <Application>Microsoft Office PowerPoint</Application>
  <PresentationFormat>On-screen Show (4:3)</PresentationFormat>
  <Paragraphs>353</Paragraphs>
  <Slides>42</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SimSun</vt:lpstr>
      <vt:lpstr>Arial</vt:lpstr>
      <vt:lpstr>Calibri</vt:lpstr>
      <vt:lpstr>Helvetica</vt:lpstr>
      <vt:lpstr>Minion Pro</vt:lpstr>
      <vt:lpstr>Symbol</vt:lpstr>
      <vt:lpstr>Times New Roman</vt:lpstr>
      <vt:lpstr>Wingdings</vt:lpstr>
      <vt:lpstr>Trinity_PPT_Calibri_Option2</vt:lpstr>
      <vt:lpstr> </vt:lpstr>
      <vt:lpstr>Collaborators</vt:lpstr>
      <vt:lpstr>Ethical Considerations</vt:lpstr>
      <vt:lpstr>Assessment Governance </vt:lpstr>
      <vt:lpstr>PowerPoint Presentation</vt:lpstr>
      <vt:lpstr>PowerPoint Presentation</vt:lpstr>
      <vt:lpstr>PowerPoint Presentation</vt:lpstr>
      <vt:lpstr>Assessment Model</vt:lpstr>
      <vt:lpstr>Assessment - Term Definitions </vt:lpstr>
      <vt:lpstr>Assessment Challenges - Curriculum</vt:lpstr>
      <vt:lpstr>PowerPoint Presentation</vt:lpstr>
      <vt:lpstr>Assessment Challenges – Assessors </vt:lpstr>
      <vt:lpstr>Assessment – Students Perspective</vt:lpstr>
      <vt:lpstr> Novel Approaches to Technical Skills Assessment </vt:lpstr>
      <vt:lpstr>PowerPoint Presentation</vt:lpstr>
      <vt:lpstr>PowerPoint Presentation</vt:lpstr>
      <vt:lpstr>PowerPoint Presentation</vt:lpstr>
      <vt:lpstr>PowerPoint Presentation</vt:lpstr>
      <vt:lpstr>PowerPoint Presentation</vt:lpstr>
      <vt:lpstr>PowerPoint Presentation</vt:lpstr>
      <vt:lpstr>Standardisation</vt:lpstr>
      <vt:lpstr> Data preparation and analysis</vt:lpstr>
      <vt:lpstr>Methods</vt:lpstr>
      <vt:lpstr> Standard Setting</vt:lpstr>
      <vt:lpstr>Feedback to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vt:lpstr>
      <vt:lpstr>PowerPoint Presentation</vt:lpstr>
      <vt:lpstr>Checklist</vt:lpstr>
      <vt:lpstr>Future Reach of the Project</vt:lpstr>
      <vt:lpstr>Future Reach of the Project</vt:lpstr>
      <vt:lpstr>PowerPoint Presentation</vt:lpstr>
      <vt:lpstr>PowerPoint Presentation</vt:lpstr>
      <vt:lpstr>Acknowledgements</vt:lpstr>
      <vt:lpstr>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Calibri Regular 36pt</dc:title>
  <dc:creator>Administrator</dc:creator>
  <cp:lastModifiedBy>Marie</cp:lastModifiedBy>
  <cp:revision>321</cp:revision>
  <cp:lastPrinted>2014-12-16T10:33:11Z</cp:lastPrinted>
  <dcterms:created xsi:type="dcterms:W3CDTF">2015-04-21T16:55:50Z</dcterms:created>
  <dcterms:modified xsi:type="dcterms:W3CDTF">2017-06-22T09:14:25Z</dcterms:modified>
</cp:coreProperties>
</file>